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5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540E-9861-4453-959E-5EF4D3BFAE96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64EFA-D761-4DD8-A762-E4D88C177EE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3976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64EFA-D761-4DD8-A762-E4D88C177EE5}" type="slidenum">
              <a:rPr lang="bs-Latn-BA" smtClean="0"/>
              <a:t>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8603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64EFA-D761-4DD8-A762-E4D88C177EE5}" type="slidenum">
              <a:rPr lang="bs-Latn-BA" smtClean="0"/>
              <a:t>18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7918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5160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3703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8339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852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6106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48916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353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35141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1543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5088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5856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4898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057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1834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45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4963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4198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A963F-7EFE-4C5E-A774-40F38E0644B4}" type="datetimeFigureOut">
              <a:rPr lang="bs-Latn-BA" smtClean="0"/>
              <a:t>13. 4. 2024.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7EEA-20AF-4818-ABAA-B8657245D25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61319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8DB5-E8F1-69C8-DBEF-A387C1EF1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/>
              <a:t>Crowdfunding: Pojam, Primena i Primeri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EA038-3E5D-D61D-8B2A-E488FEBA82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/>
              <a:t>Đuro Pavlović 12/22</a:t>
            </a:r>
          </a:p>
          <a:p>
            <a:r>
              <a:rPr lang="bs-Latn-BA" dirty="0"/>
              <a:t>Miloš Simić 47/22</a:t>
            </a:r>
          </a:p>
        </p:txBody>
      </p:sp>
    </p:spTree>
    <p:extLst>
      <p:ext uri="{BB962C8B-B14F-4D97-AF65-F5344CB8AC3E}">
        <p14:creationId xmlns:p14="http://schemas.microsoft.com/office/powerpoint/2010/main" val="203884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D45B-97B5-945B-EF5A-7AF21D03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12349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ISTORIJA CROWDFUNDING-A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631D5-F0B2-C8E6-2ECA-CDD029650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08667"/>
            <a:ext cx="9905999" cy="4360334"/>
          </a:xfrm>
        </p:spPr>
        <p:txBody>
          <a:bodyPr>
            <a:normAutofit/>
          </a:bodyPr>
          <a:lstStyle/>
          <a:p>
            <a:pPr algn="just"/>
            <a:r>
              <a:rPr lang="bs-Latn-BA" dirty="0"/>
              <a:t>Još jedan primer primene Crowdfunding-a iz 2000. godine jeste i pojava internet stranice "JustGiving".</a:t>
            </a:r>
          </a:p>
          <a:p>
            <a:pPr algn="just"/>
            <a:r>
              <a:rPr lang="bs-Latn-BA" dirty="0"/>
              <a:t>U 2008. godini se javlja internet stranica, odnosno platforma za Crowdfunding "Indiegogo". </a:t>
            </a:r>
          </a:p>
          <a:p>
            <a:pPr algn="just"/>
            <a:r>
              <a:rPr lang="bs-Latn-BA" dirty="0"/>
              <a:t>U 2009. godini se javlja platforma za Crowdfunding "Kickstarter". </a:t>
            </a:r>
          </a:p>
          <a:p>
            <a:pPr algn="just"/>
            <a:r>
              <a:rPr lang="bs-Latn-BA" dirty="0"/>
              <a:t>U 2010. godini se javlja platforma za Crowdfunding "GoFundMe". </a:t>
            </a:r>
          </a:p>
          <a:p>
            <a:pPr algn="just"/>
            <a:r>
              <a:rPr lang="bs-Latn-BA" dirty="0"/>
              <a:t>U 2012. godini se javlja platforma za Crowdfunding "Fundable". </a:t>
            </a:r>
          </a:p>
        </p:txBody>
      </p:sp>
    </p:spTree>
    <p:extLst>
      <p:ext uri="{BB962C8B-B14F-4D97-AF65-F5344CB8AC3E}">
        <p14:creationId xmlns:p14="http://schemas.microsoft.com/office/powerpoint/2010/main" val="42259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FF7B-1C33-F9AD-70F1-BE0B5620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428600"/>
            <a:ext cx="9905998" cy="722867"/>
          </a:xfrm>
        </p:spPr>
        <p:txBody>
          <a:bodyPr>
            <a:normAutofit/>
          </a:bodyPr>
          <a:lstStyle/>
          <a:p>
            <a:r>
              <a:rPr lang="it-IT" sz="4400" dirty="0"/>
              <a:t>PRIMERI I REZULTATI U ZEMLJAMA I SVETU </a:t>
            </a:r>
            <a:endParaRPr lang="bs-Latn-BA" sz="4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A01AB5-2CAD-465C-F2B8-DB797DCC2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870574"/>
            <a:ext cx="9905998" cy="436913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8102C0-6A6B-46BB-26A2-460E50994BAE}"/>
              </a:ext>
            </a:extLst>
          </p:cNvPr>
          <p:cNvSpPr txBox="1"/>
          <p:nvPr/>
        </p:nvSpPr>
        <p:spPr>
          <a:xfrm>
            <a:off x="1141411" y="1187855"/>
            <a:ext cx="9905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dirty="0"/>
              <a:t>Svetsko Tržište Crowdfunding-a se meri u milijardama, a ukupne godišnje transakcije u stotinama miliona.</a:t>
            </a:r>
          </a:p>
          <a:p>
            <a:pPr algn="ctr"/>
            <a:r>
              <a:rPr lang="bs-Latn-BA" dirty="0"/>
              <a:t>Najveća Crowdfunding tržišta trenutno su:</a:t>
            </a:r>
          </a:p>
        </p:txBody>
      </p:sp>
    </p:spTree>
    <p:extLst>
      <p:ext uri="{BB962C8B-B14F-4D97-AF65-F5344CB8AC3E}">
        <p14:creationId xmlns:p14="http://schemas.microsoft.com/office/powerpoint/2010/main" val="151958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9FEA-6C96-E4FD-F90D-D31AC1DB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95415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Crowdfunding na balkanu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0299F-15F6-6B3A-B553-F5C6BC07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98599"/>
            <a:ext cx="9905999" cy="4377268"/>
          </a:xfrm>
        </p:spPr>
        <p:txBody>
          <a:bodyPr/>
          <a:lstStyle/>
          <a:p>
            <a:pPr algn="just"/>
            <a:r>
              <a:rPr lang="bs-Latn-BA" dirty="0"/>
              <a:t>Crowdfunding Balkanskim zemljama i preduzećima koja u njima posluju pruža razne prilike za poboljšanje.</a:t>
            </a:r>
          </a:p>
          <a:p>
            <a:pPr algn="just"/>
            <a:r>
              <a:rPr lang="bs-Latn-BA" dirty="0"/>
              <a:t>Međutim, većina preduzeća na ovom prostoru se bazira na staromodnijim načinima finansiranja i većinom ignorišu alternativne izvore kao što je Crowdfunding. </a:t>
            </a:r>
          </a:p>
          <a:p>
            <a:pPr algn="just"/>
            <a:r>
              <a:rPr lang="bs-Latn-BA" dirty="0"/>
              <a:t>Crowdfunding na Balkanu je relativno nov i slabo korišćen način prikupljanja sredstava, a zakonske regulative koje regulišu Crowdfunding su skoro nepostojeće ili slabo (ili nejasno) definisane.</a:t>
            </a:r>
          </a:p>
        </p:txBody>
      </p:sp>
    </p:spTree>
    <p:extLst>
      <p:ext uri="{BB962C8B-B14F-4D97-AF65-F5344CB8AC3E}">
        <p14:creationId xmlns:p14="http://schemas.microsoft.com/office/powerpoint/2010/main" val="129313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8EA6-C100-2893-38CB-39B7F2B9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95866"/>
            <a:ext cx="9905998" cy="812349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BOSNA I HERCEGOVINA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46CD2-4117-C1D2-0E02-582F27E1C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701800"/>
            <a:ext cx="9905999" cy="4360334"/>
          </a:xfrm>
        </p:spPr>
        <p:txBody>
          <a:bodyPr/>
          <a:lstStyle/>
          <a:p>
            <a:pPr algn="just"/>
            <a:r>
              <a:rPr lang="pl-PL" dirty="0"/>
              <a:t>Bosna i Hercegovina je i dalje jedna od najlošijih država za primenu Crowdfundinga, a neki od razloga za to su: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s-Latn-BA" dirty="0"/>
              <a:t>Neadekvatna zakonska regulativa,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s-Latn-BA" dirty="0"/>
              <a:t>Ljudi i dalje nisu dovoljno upoznati sa Crowdfunding-om,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s-Latn-BA" dirty="0"/>
              <a:t>Mogućnosti preduzeća da primene ovaj način finansiranja su veoma ograničene, u poređenju sa preduzećima u drugim, razvijenijim državama.</a:t>
            </a:r>
          </a:p>
        </p:txBody>
      </p:sp>
    </p:spTree>
    <p:extLst>
      <p:ext uri="{BB962C8B-B14F-4D97-AF65-F5344CB8AC3E}">
        <p14:creationId xmlns:p14="http://schemas.microsoft.com/office/powerpoint/2010/main" val="14684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8DE7D-0E8A-FC3F-5960-CE659448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66799"/>
            <a:ext cx="9905998" cy="846215"/>
          </a:xfrm>
        </p:spPr>
        <p:txBody>
          <a:bodyPr>
            <a:normAutofit/>
          </a:bodyPr>
          <a:lstStyle/>
          <a:p>
            <a:pPr algn="ctr"/>
            <a:r>
              <a:rPr lang="bs-Latn-BA" sz="4400" dirty="0"/>
              <a:t>Promocija crowdfunding-a u bih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CCDE5-9007-2D5B-1646-C91F715BE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13014"/>
            <a:ext cx="9905999" cy="4326468"/>
          </a:xfrm>
        </p:spPr>
        <p:txBody>
          <a:bodyPr/>
          <a:lstStyle/>
          <a:p>
            <a:pPr algn="just"/>
            <a:r>
              <a:rPr lang="bs-Latn-BA" dirty="0"/>
              <a:t>Većina projekata koji podstiču razvoj ovog načina finansiranja su strani projekti. </a:t>
            </a:r>
          </a:p>
          <a:p>
            <a:pPr algn="just"/>
            <a:r>
              <a:rPr lang="bs-Latn-BA" dirty="0"/>
              <a:t>Primer je projekat Evropske unije i Ujedinjenih nacija, pod nazivom LIR (Lokalni integrisani razvoj) iz oktobra 2017. godine, koji sprovodi UNDP (Razvojni program Ujedinjenih nacija) i njihovi partneri, a koji se finansira iz budžeta Evropske unije.</a:t>
            </a:r>
          </a:p>
        </p:txBody>
      </p:sp>
    </p:spTree>
    <p:extLst>
      <p:ext uri="{BB962C8B-B14F-4D97-AF65-F5344CB8AC3E}">
        <p14:creationId xmlns:p14="http://schemas.microsoft.com/office/powerpoint/2010/main" val="2547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A2B9-6090-9C70-4313-18C10297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372199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bs-Latn-BA" sz="4000" dirty="0"/>
              <a:t>Primeri uspešne primene crowdfundinga u bih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3D15903-D8FA-3DE8-AE78-09C5CF0B2A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3" y="2249488"/>
            <a:ext cx="4361921" cy="3989994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66169C-87C2-D9A0-D573-9060A796F1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2249488"/>
            <a:ext cx="4428067" cy="39899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D0035-9764-E92E-9AD9-F38BEDF4E19E}"/>
              </a:ext>
            </a:extLst>
          </p:cNvPr>
          <p:cNvSpPr txBox="1"/>
          <p:nvPr/>
        </p:nvSpPr>
        <p:spPr>
          <a:xfrm>
            <a:off x="6248398" y="1850769"/>
            <a:ext cx="442806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s-Latn-BA" b="1" dirty="0">
                <a:solidFill>
                  <a:schemeClr val="bg1"/>
                </a:solidFill>
              </a:rPr>
              <a:t>Ovo preduzeće je osnovano 2018 godine </a:t>
            </a:r>
          </a:p>
          <a:p>
            <a:pPr algn="just"/>
            <a:r>
              <a:rPr lang="bs-Latn-BA" b="1" dirty="0">
                <a:solidFill>
                  <a:schemeClr val="bg1"/>
                </a:solidFill>
              </a:rPr>
              <a:t>i za svoj poslovni poduhvat je u prethodnoj </a:t>
            </a:r>
          </a:p>
          <a:p>
            <a:pPr algn="just"/>
            <a:r>
              <a:rPr lang="bs-Latn-BA" b="1" dirty="0">
                <a:solidFill>
                  <a:schemeClr val="bg1"/>
                </a:solidFill>
              </a:rPr>
              <a:t>(2017) godini prikuilo 8 hiljada švajcarskih franaka.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57437-E101-960B-F6EA-81B34F222B94}"/>
              </a:ext>
            </a:extLst>
          </p:cNvPr>
          <p:cNvSpPr txBox="1"/>
          <p:nvPr/>
        </p:nvSpPr>
        <p:spPr>
          <a:xfrm>
            <a:off x="1515531" y="1850768"/>
            <a:ext cx="436192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s-Latn-BA" b="1" dirty="0">
                <a:solidFill>
                  <a:schemeClr val="bg1"/>
                </a:solidFill>
              </a:rPr>
              <a:t>Ovo preduzeće je osnovano 2020 godine </a:t>
            </a:r>
          </a:p>
          <a:p>
            <a:pPr algn="just"/>
            <a:r>
              <a:rPr lang="bs-Latn-BA" b="1" dirty="0">
                <a:solidFill>
                  <a:schemeClr val="bg1"/>
                </a:solidFill>
              </a:rPr>
              <a:t>i za svoj poslovni poduhvat je prikupilo</a:t>
            </a:r>
          </a:p>
          <a:p>
            <a:pPr algn="just"/>
            <a:r>
              <a:rPr lang="bs-Latn-BA" b="1" dirty="0">
                <a:solidFill>
                  <a:schemeClr val="bg1"/>
                </a:solidFill>
              </a:rPr>
              <a:t>7.000 švajcarskih franaka</a:t>
            </a:r>
          </a:p>
        </p:txBody>
      </p:sp>
    </p:spTree>
    <p:extLst>
      <p:ext uri="{BB962C8B-B14F-4D97-AF65-F5344CB8AC3E}">
        <p14:creationId xmlns:p14="http://schemas.microsoft.com/office/powerpoint/2010/main" val="33869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2F0-FFB7-8BA0-1A43-60B33079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54682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Srbija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8E5BD5-B6FF-350B-E14E-4C871AF97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693333"/>
            <a:ext cx="9905999" cy="4318001"/>
          </a:xfrm>
        </p:spPr>
        <p:txBody>
          <a:bodyPr/>
          <a:lstStyle/>
          <a:p>
            <a:pPr algn="just"/>
            <a:r>
              <a:rPr lang="bs-Latn-BA" dirty="0"/>
              <a:t>Srbija ima slične probleme sa Crowdfunding-om, kao i druge države na Balkanu. </a:t>
            </a:r>
          </a:p>
          <a:p>
            <a:pPr algn="just"/>
            <a:r>
              <a:rPr lang="bs-Latn-BA" dirty="0"/>
              <a:t>Međutim, Crowdfunding u Srbiji je više razvijen u poređenju sa drugim Balkanskim državama.</a:t>
            </a:r>
          </a:p>
          <a:p>
            <a:pPr algn="just"/>
            <a:r>
              <a:rPr lang="bs-Latn-BA" dirty="0"/>
              <a:t>Dobar pokazatelj uspeha ovog načina finansiranja u Srbiji su i njihove domaće platforme za Crowdfunding.</a:t>
            </a:r>
          </a:p>
        </p:txBody>
      </p:sp>
    </p:spTree>
    <p:extLst>
      <p:ext uri="{BB962C8B-B14F-4D97-AF65-F5344CB8AC3E}">
        <p14:creationId xmlns:p14="http://schemas.microsoft.com/office/powerpoint/2010/main" val="14084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2F61-A5BF-806D-5BC7-924217A6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22327"/>
            <a:ext cx="9905998" cy="770467"/>
          </a:xfrm>
        </p:spPr>
        <p:txBody>
          <a:bodyPr>
            <a:normAutofit/>
          </a:bodyPr>
          <a:lstStyle/>
          <a:p>
            <a:r>
              <a:rPr lang="bs-Latn-BA" sz="4400" dirty="0"/>
              <a:t>Platforme za crowdfunding u srbiji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CF1F9-1D3B-88D2-7A3B-C08E680F5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0" y="1404463"/>
            <a:ext cx="3196899" cy="365070"/>
          </a:xfrm>
        </p:spPr>
        <p:txBody>
          <a:bodyPr/>
          <a:lstStyle/>
          <a:p>
            <a:r>
              <a:rPr lang="bs-Latn-BA" dirty="0"/>
              <a:t>Donacije.rs  (2014)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FD682E-D036-7FC9-1B87-DD2D6B9E7DA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19509" y="1769533"/>
            <a:ext cx="3208735" cy="1659466"/>
          </a:xfrm>
        </p:spPr>
        <p:txBody>
          <a:bodyPr>
            <a:normAutofit/>
          </a:bodyPr>
          <a:lstStyle/>
          <a:p>
            <a:pPr algn="just"/>
            <a:r>
              <a:rPr lang="bs-Latn-BA" dirty="0"/>
              <a:t>Na ovoj platformi se u početku najviše prikupljao novac za saniranje poslednica od poplava 2014. godine. Ona danas služi za sve vrste prikupljanja sredstava od strane neprofitnih organizacija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6B7F2-D559-489B-6A48-488779710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5658" y="1404463"/>
            <a:ext cx="3184385" cy="365070"/>
          </a:xfrm>
        </p:spPr>
        <p:txBody>
          <a:bodyPr/>
          <a:lstStyle/>
          <a:p>
            <a:r>
              <a:rPr lang="bs-Latn-BA" dirty="0"/>
              <a:t>Dobri dabar (2022)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14E052-F52F-A42F-FCBB-AE6B3DB49AF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658" y="1769533"/>
            <a:ext cx="3195830" cy="1549399"/>
          </a:xfrm>
        </p:spPr>
        <p:txBody>
          <a:bodyPr>
            <a:normAutofit lnSpcReduction="10000"/>
          </a:bodyPr>
          <a:lstStyle/>
          <a:p>
            <a:pPr algn="just"/>
            <a:r>
              <a:rPr lang="bs-Latn-BA" dirty="0"/>
              <a:t>Na ovo platformi bilo koje preduzeće ili pojedinac može započeti Crowdfunding projekat sa trajanjem od 15 do 45 dana. Preko njih je do danas započeto 11 projekata u koje je uloženo oko 3,3 miliona dinara kroz 540 uplata.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5991A-56E9-5007-9197-890E174C57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2442" y="1404463"/>
            <a:ext cx="3194968" cy="365070"/>
          </a:xfrm>
        </p:spPr>
        <p:txBody>
          <a:bodyPr/>
          <a:lstStyle/>
          <a:p>
            <a:r>
              <a:rPr lang="bs-Latn-BA" dirty="0"/>
              <a:t>Crowdfunding.rs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23BB67-46A9-86E0-8BC0-F0B31C268205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52442" y="1769533"/>
            <a:ext cx="3194968" cy="1778000"/>
          </a:xfrm>
        </p:spPr>
        <p:txBody>
          <a:bodyPr>
            <a:noAutofit/>
          </a:bodyPr>
          <a:lstStyle/>
          <a:p>
            <a:pPr algn="just"/>
            <a:r>
              <a:rPr lang="bs-Latn-BA" dirty="0"/>
              <a:t>Ovo je bila platforma za promociju, edukaciju i podršku za Crowdfunding preduzeća. Osnovana je 2017. godine od strane UNDP (Razvojni program Ujedinjenih nacija) u okviru Crowdfunding academy programa. Prestala je sa radom tokom 2022. godine.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C1C27C-4EA1-8793-D409-8E4128B12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7" y="3640668"/>
            <a:ext cx="3215487" cy="26077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91011B-9F8A-2DD3-4DD2-BADBFAC87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74" y="3632201"/>
            <a:ext cx="3173069" cy="2616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CE1CFC-A68A-3766-E073-27D77FF08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42" y="3632201"/>
            <a:ext cx="3194968" cy="26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  <p:bldP spid="5" grpId="0" build="p"/>
      <p:bldP spid="8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BA49A0-D704-CED3-D793-B2AA4562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244" y="381412"/>
            <a:ext cx="9905998" cy="148370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PRIMERI NAJUSPE</a:t>
            </a:r>
            <a:r>
              <a:rPr lang="bs-Latn-BA" sz="4800" dirty="0"/>
              <a:t>ŠNIJIH PROJEKATA u srbiji (u 2019)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3742C0-091A-155F-D568-72F787D01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44" y="1933134"/>
            <a:ext cx="9929755" cy="397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945A8-E972-C290-EC4E-6EBCD372B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079" y="3923127"/>
            <a:ext cx="9905999" cy="3541714"/>
          </a:xfrm>
        </p:spPr>
        <p:txBody>
          <a:bodyPr/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3691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84298B-85E9-241E-E62D-62259E14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41005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hrvatska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CE5505-8565-8F23-DFA0-C334ABE73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73823"/>
            <a:ext cx="9905999" cy="4331678"/>
          </a:xfrm>
        </p:spPr>
        <p:txBody>
          <a:bodyPr/>
          <a:lstStyle/>
          <a:p>
            <a:pPr indent="180340" algn="l">
              <a:tabLst>
                <a:tab pos="180340" algn="l"/>
              </a:tabLst>
            </a:pPr>
            <a:r>
              <a:rPr lang="bs-Latn-B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 u Hrvatskoj je razvijeniji u poređenju sa ostalim balkanskim zemljama, ali je i dalje daleko iza većih zemalja Evrope i sveta.</a:t>
            </a:r>
          </a:p>
          <a:p>
            <a:pPr indent="180340" algn="l">
              <a:tabLst>
                <a:tab pos="180340" algn="l"/>
              </a:tabLst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Hrvatska takođe donekle zakonski reguliše 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kroz postojeće zakonske regulative koje regulišu finansiranje preduzeća, ali i taj nivo regulacije je  veoma nizak i neadekvatan za dalje širenje ovog načina finansiranja.</a:t>
            </a:r>
            <a:endParaRPr lang="bs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l">
              <a:tabLst>
                <a:tab pos="180340" algn="l"/>
              </a:tabLst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Jedna od većih prednosti koja Hrvatska ima u poređenju sa većinom ostalih Balkanskih država jeste to da je ona članica Evropske unije i Evropske 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ekonosmke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zone, što omogućuje Hrvatskim preduzećima da lakše posluju i da se više oslanjaju na preduzeća i potencijalne ulagače iz EU. </a:t>
            </a:r>
            <a:endParaRPr lang="bs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l">
              <a:tabLst>
                <a:tab pos="180340" algn="l"/>
              </a:tabLst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Prvi veći korak u razvoju Hrvatskog 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 je pojava platforme Croinvest.eu 2014. godine i ona je i do danas jedan od glavnih platformi za 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Hrvatskoj. </a:t>
            </a:r>
            <a:endParaRPr lang="bs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867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E236-78E2-BEE0-D4AB-B282CA56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27514"/>
            <a:ext cx="9905998" cy="1348886"/>
          </a:xfrm>
        </p:spPr>
        <p:txBody>
          <a:bodyPr>
            <a:normAutofit/>
          </a:bodyPr>
          <a:lstStyle/>
          <a:p>
            <a:pPr algn="ctr"/>
            <a:r>
              <a:rPr lang="bs-Latn-BA" dirty="0"/>
              <a:t>Kako se preduzeće finansira i šta je crowdfunding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A7D78-F68E-B0A1-9DEA-4BDCC63E6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32467"/>
            <a:ext cx="9905999" cy="4258734"/>
          </a:xfrm>
        </p:spPr>
        <p:txBody>
          <a:bodyPr>
            <a:normAutofit/>
          </a:bodyPr>
          <a:lstStyle/>
          <a:p>
            <a:pPr algn="just"/>
            <a:r>
              <a:rPr lang="bs-Latn-BA" dirty="0"/>
              <a:t>Postoje mnogobrojni načini kojim preduzeće može prikupiti neophodna sredstva za poslovanje.</a:t>
            </a:r>
          </a:p>
          <a:p>
            <a:pPr algn="just"/>
            <a:r>
              <a:rPr lang="bs-Latn-BA" dirty="0"/>
              <a:t>Neki od glavnih su:</a:t>
            </a:r>
          </a:p>
          <a:p>
            <a:pPr algn="ctr">
              <a:buSzPct val="80000"/>
              <a:buFont typeface="Wingdings" panose="05000000000000000000" pitchFamily="2" charset="2"/>
              <a:buChar char="v"/>
            </a:pPr>
            <a:r>
              <a:rPr lang="bs-Latn-BA" dirty="0"/>
              <a:t>Samofinansiranje </a:t>
            </a:r>
          </a:p>
          <a:p>
            <a:pPr algn="ctr">
              <a:buSzPct val="80000"/>
              <a:buFont typeface="Wingdings" panose="05000000000000000000" pitchFamily="2" charset="2"/>
              <a:buChar char="v"/>
            </a:pPr>
            <a:r>
              <a:rPr lang="bs-Latn-BA" dirty="0"/>
              <a:t>Banke (Krediti)</a:t>
            </a:r>
          </a:p>
          <a:p>
            <a:pPr algn="ctr">
              <a:buSzPct val="80000"/>
              <a:buFont typeface="Wingdings" panose="05000000000000000000" pitchFamily="2" charset="2"/>
              <a:buChar char="v"/>
            </a:pPr>
            <a:r>
              <a:rPr lang="bs-Latn-BA" dirty="0"/>
              <a:t>Akcije i Obveznice</a:t>
            </a:r>
          </a:p>
          <a:p>
            <a:pPr>
              <a:buSzPct val="80000"/>
            </a:pPr>
            <a:r>
              <a:rPr lang="bs-Latn-BA" dirty="0"/>
              <a:t>Pored njih postoje i alternativni izvori finansiranja, kao što je </a:t>
            </a:r>
            <a:r>
              <a:rPr lang="bs-Latn-BA" u="sng" dirty="0"/>
              <a:t>Crowdfunding</a:t>
            </a:r>
            <a:r>
              <a:rPr lang="bs-Latn-BA" dirty="0"/>
              <a:t>.</a:t>
            </a:r>
            <a:endParaRPr lang="bs-Latn-BA" u="sng" dirty="0"/>
          </a:p>
        </p:txBody>
      </p:sp>
    </p:spTree>
    <p:extLst>
      <p:ext uri="{BB962C8B-B14F-4D97-AF65-F5344CB8AC3E}">
        <p14:creationId xmlns:p14="http://schemas.microsoft.com/office/powerpoint/2010/main" val="11055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C94B-6BE3-B2CC-6C4C-B8A48726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068997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primerI</a:t>
            </a:r>
            <a:r>
              <a:rPr lang="sr-Latn-R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uspešnog </a:t>
            </a:r>
            <a:r>
              <a:rPr lang="sr-Latn-R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Crowdunding</a:t>
            </a:r>
            <a:r>
              <a:rPr lang="sr-Latn-R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 u Hrvatskoj</a:t>
            </a:r>
            <a:endParaRPr lang="bs-Latn-BA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02464-0C53-CBCC-B95F-5366FD07A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531" y="1688123"/>
            <a:ext cx="5026269" cy="457200"/>
          </a:xfrm>
        </p:spPr>
        <p:txBody>
          <a:bodyPr anchor="ctr">
            <a:noAutofit/>
          </a:bodyPr>
          <a:lstStyle/>
          <a:p>
            <a:pPr algn="ctr"/>
            <a:r>
              <a:rPr lang="bs-Latn-BA" sz="2200" dirty="0"/>
              <a:t>Preduzeće Baggizmo (2014. godina)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B600E8D-C69F-CE4E-B7A4-FE52BFC3B9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6" y="2145323"/>
            <a:ext cx="5136043" cy="302455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C5C704-5BDF-B0CA-524F-6C13D316F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9575" y="1688123"/>
            <a:ext cx="5026269" cy="457200"/>
          </a:xfrm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bs-Latn-BA" dirty="0"/>
              <a:t>Knjiga 1000 dana proljeća (2014 godina)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58A6438-6F82-9822-73A8-EE2865D9B2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145323"/>
            <a:ext cx="5136042" cy="3024554"/>
          </a:xfrm>
        </p:spPr>
      </p:pic>
    </p:spTree>
    <p:extLst>
      <p:ext uri="{BB962C8B-B14F-4D97-AF65-F5344CB8AC3E}">
        <p14:creationId xmlns:p14="http://schemas.microsoft.com/office/powerpoint/2010/main" val="76033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DDA9EF-B2DB-CA8B-5095-411B6731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84383"/>
            <a:ext cx="9905998" cy="848396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Crna gora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AA7A1D-BF07-4775-290D-1BE6D1AE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17418"/>
            <a:ext cx="9905999" cy="3168288"/>
          </a:xfrm>
        </p:spPr>
        <p:txBody>
          <a:bodyPr/>
          <a:lstStyle/>
          <a:p>
            <a:pPr indent="180340" algn="l">
              <a:tabLst>
                <a:tab pos="180340" algn="l"/>
              </a:tabLst>
            </a:pPr>
            <a:r>
              <a:rPr lang="sr-Latn-R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Crnoj Gori je skoro nepostojeći. </a:t>
            </a:r>
          </a:p>
          <a:p>
            <a:pPr indent="180340" algn="l">
              <a:tabLst>
                <a:tab pos="180340" algn="l"/>
              </a:tabLst>
            </a:pPr>
            <a:r>
              <a:rPr lang="sr-Latn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Interes za ovaj tip finansiranja je nizak.</a:t>
            </a:r>
            <a:endParaRPr lang="bs-Latn-B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l">
              <a:tabLst>
                <a:tab pos="180340" algn="l"/>
              </a:tabLst>
            </a:pPr>
            <a:r>
              <a:rPr lang="sr-Latn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Prema informacijama iz 2017. godine, ukupna količina prikupljenih sredstava putem </a:t>
            </a:r>
            <a:r>
              <a:rPr lang="sr-Latn-R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finansiranja u Crnoj Gori je iznosila samo oko 40 hiljada dolara.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3884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A00F-14B2-523C-116F-7E2F9330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753083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albanija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8738D-A5A2-A069-FE4E-E47954A93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71600"/>
            <a:ext cx="9905999" cy="4419601"/>
          </a:xfrm>
        </p:spPr>
        <p:txBody>
          <a:bodyPr>
            <a:normAutofit fontScale="92500" lnSpcReduction="10000"/>
          </a:bodyPr>
          <a:lstStyle/>
          <a:p>
            <a:pPr indent="180340" algn="just">
              <a:tabLst>
                <a:tab pos="180340" algn="l"/>
              </a:tabLst>
            </a:pP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Ovaj način finansiranja u Albaniji najveći uspeh nalazi u projektima i programima za prikupljanje pomoći, odnosno donacija u slučaju zemljotresa, poplava i sl.</a:t>
            </a:r>
            <a:endParaRPr lang="bs-Latn-B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tabLst>
                <a:tab pos="180340" algn="l"/>
              </a:tabLst>
            </a:pP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Prednosti i problemi sa kojima se suočava ovaj način finansiranja u Albaniji su veoma slični drugim Balkanskim državama (manjak zakonskih regulacija, manjak edukacije o </a:t>
            </a:r>
            <a:r>
              <a:rPr lang="sr-Latn-R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-u itd.).</a:t>
            </a:r>
            <a:endParaRPr lang="bs-Latn-B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tabLst>
                <a:tab pos="180340" algn="l"/>
              </a:tabLst>
            </a:pP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Albanija nema sopstvenih </a:t>
            </a:r>
            <a:r>
              <a:rPr lang="sr-Latn-R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platformi, već se za ovaj vid prikupljanja sredstava najčešće koriste popularne internacionalne </a:t>
            </a:r>
            <a:r>
              <a:rPr lang="sr-Latn-R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sr-Latn-R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rowdfunding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platforme (</a:t>
            </a:r>
            <a:r>
              <a:rPr lang="sr-Latn-R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Indiegogo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Latn-R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Kickstarter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sl.). </a:t>
            </a:r>
            <a:endParaRPr lang="bs-Latn-B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tabLst>
                <a:tab pos="180340" algn="l"/>
              </a:tabLst>
            </a:pP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Primeri većih projekata za promociju i primenu </a:t>
            </a:r>
            <a:r>
              <a:rPr lang="sr-Latn-R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 u Albaniji su projekti Ujedinjenih nacija za pomoć ljudima iz manjih regiona, kao što su projekti: Crowdfunding4children i </a:t>
            </a:r>
            <a:r>
              <a:rPr lang="sr-Latn-R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cities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180340" algn="just">
              <a:tabLst>
                <a:tab pos="180340" algn="l"/>
              </a:tabLst>
            </a:pP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Većina </a:t>
            </a:r>
            <a:r>
              <a:rPr lang="sr-Latn-R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sredstava u Albaniji dolazi od strane mlađe populacije.  </a:t>
            </a:r>
            <a:endParaRPr lang="bs-Latn-B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822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9943-5EB3-F527-E7A6-770A87E7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218718"/>
            <a:ext cx="9905998" cy="744290"/>
          </a:xfrm>
        </p:spPr>
        <p:txBody>
          <a:bodyPr>
            <a:normAutofit/>
          </a:bodyPr>
          <a:lstStyle/>
          <a:p>
            <a:pPr algn="ctr"/>
            <a:r>
              <a:rPr lang="bs-Latn-BA" sz="4400" dirty="0"/>
              <a:t>Crowdfunding u evropskoj uniji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B5109-4D88-5259-9F30-152BD6592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138853"/>
            <a:ext cx="9905999" cy="1412632"/>
          </a:xfrm>
        </p:spPr>
        <p:txBody>
          <a:bodyPr>
            <a:normAutofit/>
          </a:bodyPr>
          <a:lstStyle/>
          <a:p>
            <a:pPr indent="180340" algn="just">
              <a:tabLst>
                <a:tab pos="180340" algn="l"/>
              </a:tabLst>
            </a:pP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Kada se govori o </a:t>
            </a:r>
            <a:r>
              <a:rPr lang="sr-Latn-R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-u i uspešnoj primeni ovog alternativnog načina finansiranja, Evropska unija i njene članice su neke od najrazvijenijih u tom sektoru.</a:t>
            </a:r>
            <a:endParaRPr lang="bs-Latn-B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tabLst>
                <a:tab pos="180340" algn="l"/>
              </a:tabLst>
            </a:pP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Evropska unija takođe ima jednu od najrazvijenijih regulativa </a:t>
            </a:r>
            <a:r>
              <a:rPr lang="sr-Latn-R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-a.</a:t>
            </a:r>
            <a:endParaRPr lang="bs-Latn-B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33F4-BCD9-12EF-6EFE-EF0B6E34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31657"/>
            <a:ext cx="9905998" cy="1394920"/>
          </a:xfrm>
        </p:spPr>
        <p:txBody>
          <a:bodyPr>
            <a:normAutofit/>
          </a:bodyPr>
          <a:lstStyle/>
          <a:p>
            <a:pPr indent="180340" algn="ctr">
              <a:tabLst>
                <a:tab pos="180340" algn="l"/>
              </a:tabLst>
            </a:pPr>
            <a:br>
              <a:rPr lang="bs-Latn-B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Opšti pravni akti kojima se ovaj tip finansiranja reguliše u EU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39EA-B2B8-75E4-107F-9473CFBA7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26577"/>
            <a:ext cx="9905999" cy="4164624"/>
          </a:xfrm>
        </p:spPr>
        <p:txBody>
          <a:bodyPr>
            <a:normAutofit lnSpcReduction="10000"/>
          </a:bodyPr>
          <a:lstStyle/>
          <a:p>
            <a:pPr algn="just">
              <a:tabLst>
                <a:tab pos="180340" algn="l"/>
              </a:tabLst>
            </a:pP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Pravilnik o regulaciji informacija onog ko plaća, odnosno vrši prenos sredstava;</a:t>
            </a:r>
            <a:endParaRPr lang="bs-Latn-B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Pravilnik o jedinstvenoj zaštiti patenata;</a:t>
            </a:r>
            <a:endParaRPr lang="bs-Latn-B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Direktiva o sprečavanju pranja novca (AMLD - Anti-Money </a:t>
            </a:r>
            <a:r>
              <a:rPr lang="sr-Latn-R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Laundering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Directive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bs-Latn-B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Direktiva o varljivom i komparativnom oglašavanju;</a:t>
            </a:r>
            <a:endParaRPr lang="bs-Latn-B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Direktiva o elektronskoj trgovini;</a:t>
            </a:r>
            <a:endParaRPr lang="bs-Latn-B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Direktiva o nepoštenoj trgovinskoj praksi i mnoge druge.</a:t>
            </a:r>
            <a:endParaRPr lang="bs-Latn-B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18177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7CA7-0484-D587-F298-1E43D708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1"/>
            <a:ext cx="9905998" cy="1271954"/>
          </a:xfrm>
        </p:spPr>
        <p:txBody>
          <a:bodyPr/>
          <a:lstStyle/>
          <a:p>
            <a:pPr algn="ctr"/>
            <a:r>
              <a:rPr lang="bs-Latn-BA" dirty="0"/>
              <a:t>Najveće države u eu po ukupnoj količini crowdfunding transakcija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950C-7327-4047-626D-6B14BA75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918" y="2171700"/>
            <a:ext cx="3196899" cy="474785"/>
          </a:xfrm>
        </p:spPr>
        <p:txBody>
          <a:bodyPr anchor="ctr"/>
          <a:lstStyle/>
          <a:p>
            <a:pPr algn="ctr"/>
            <a:r>
              <a:rPr lang="bs-Latn-BA" dirty="0"/>
              <a:t>francuska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EE9E87-F7B1-CF40-E824-B8784426454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16082" y="2779971"/>
            <a:ext cx="3208735" cy="1932339"/>
          </a:xfrm>
        </p:spPr>
        <p:txBody>
          <a:bodyPr/>
          <a:lstStyle/>
          <a:p>
            <a:endParaRPr lang="bs-Latn-B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36CB2-44C6-89E7-A357-F50199C49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5658" y="2171700"/>
            <a:ext cx="3184385" cy="474785"/>
          </a:xfrm>
        </p:spPr>
        <p:txBody>
          <a:bodyPr anchor="ctr"/>
          <a:lstStyle/>
          <a:p>
            <a:pPr algn="ctr"/>
            <a:r>
              <a:rPr lang="bs-Latn-BA" dirty="0"/>
              <a:t>nemačka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ED31E8-15BA-3754-AFA0-53661C518D9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90714" y="2779971"/>
            <a:ext cx="3195830" cy="1932339"/>
          </a:xfrm>
        </p:spPr>
        <p:txBody>
          <a:bodyPr/>
          <a:lstStyle/>
          <a:p>
            <a:endParaRPr lang="bs-Latn-B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59705D-ECEA-43E8-A8D9-7A2C13015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2442" y="2171700"/>
            <a:ext cx="3194968" cy="474785"/>
          </a:xfrm>
        </p:spPr>
        <p:txBody>
          <a:bodyPr anchor="ctr"/>
          <a:lstStyle/>
          <a:p>
            <a:pPr algn="ctr"/>
            <a:r>
              <a:rPr lang="bs-Latn-BA" dirty="0"/>
              <a:t>italija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F0A420-6423-2C26-2B95-A532C07C74F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52442" y="2779971"/>
            <a:ext cx="3194968" cy="1932339"/>
          </a:xfrm>
        </p:spPr>
        <p:txBody>
          <a:bodyPr/>
          <a:lstStyle/>
          <a:p>
            <a:endParaRPr lang="bs-Latn-B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56786A-256F-0364-D7D3-FA253C461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82" y="2780338"/>
            <a:ext cx="3223477" cy="19323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C264CC-D19B-37D3-A16F-B544C2019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88" y="2779971"/>
            <a:ext cx="3222663" cy="19323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D0CB64-64F4-3646-EB46-A45D297A0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42" y="2779971"/>
            <a:ext cx="3223476" cy="19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BE4AE5-1123-5CA7-F859-816B51BE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67382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Crowdfunding u nemačkoj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3C84D53-ECEB-5CDA-558F-D4820C213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661746"/>
            <a:ext cx="9905999" cy="4305301"/>
          </a:xfrm>
        </p:spPr>
        <p:txBody>
          <a:bodyPr/>
          <a:lstStyle/>
          <a:p>
            <a:pPr indent="180340" algn="just">
              <a:tabLst>
                <a:tab pos="180340" algn="l"/>
              </a:tabLst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Nemačka veoma strogo reguliše 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kao način finansiranja kroz nekoliko glavnih zakonskih akata:</a:t>
            </a:r>
            <a:endParaRPr lang="bs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Nemački zakon o nadzoru platnih usluga (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Zahlungsdiensteaufsichtsgesetz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bs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Nemački zakon o investicionim proizvodima (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Vermögensanlagengesetz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bs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Nemački zakon o bankarstvu (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Kreditwesengesetz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bs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tabLst>
                <a:tab pos="180340" algn="l"/>
              </a:tabLst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Ovi zakoni regulišu sve tipove 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 u Nemačkoj i stroži tretman pružaju projektima koji prelaze 100 hiljada evra.</a:t>
            </a:r>
            <a:endParaRPr lang="bs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tabLst>
                <a:tab pos="180340" algn="l"/>
              </a:tabLst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Iako su ovi zakoni strogi oni ipak ne sprečavaju Nemačka preduzeća da učestvuju u ovom načinu prikupljanju 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sredsta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s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4092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F22C18-4C86-AAA0-719E-E6A4F590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69" y="1002323"/>
            <a:ext cx="6629398" cy="984739"/>
          </a:xfrm>
        </p:spPr>
        <p:txBody>
          <a:bodyPr>
            <a:normAutofit/>
          </a:bodyPr>
          <a:lstStyle/>
          <a:p>
            <a:pPr algn="ctr"/>
            <a:r>
              <a:rPr lang="bs-Latn-BA" dirty="0"/>
              <a:t>Ukupna količina Crowdfunding transakcija u Nemačkoj 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B7AC1C48-631E-7284-4C95-27698F44D8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366"/>
          <a:stretch>
            <a:fillRect/>
          </a:stretch>
        </p:blipFill>
        <p:spPr>
          <a:xfrm>
            <a:off x="949325" y="2189163"/>
            <a:ext cx="6629400" cy="395446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FE81FE-2360-7255-0AC6-60597E8C6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78725" y="1003056"/>
            <a:ext cx="3322201" cy="514056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Ukupna količina 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transakcija u Nemačkoj iz godine u godinu je prilično stabilna.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periodu od 2017 do 2023. godine, prosek ukupne količine ovih transakcija je iznosio oko 56,84 miliona dolara.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Nemačka je danas broj 5 u svetu po količini transakcija vezanih za 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s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1778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6FA4-99C6-B0CA-3AF3-71EF5193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40338"/>
            <a:ext cx="9909174" cy="816340"/>
          </a:xfrm>
        </p:spPr>
        <p:txBody>
          <a:bodyPr anchor="ctr">
            <a:normAutofit/>
          </a:bodyPr>
          <a:lstStyle/>
          <a:p>
            <a:pPr algn="ctr"/>
            <a:r>
              <a:rPr lang="sr-Latn-R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Prosečan iznos prikupljenih sredstava po projektu u Nemačkoj </a:t>
            </a:r>
            <a:endParaRPr lang="bs-Latn-BA" sz="2400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1CC3F2A-2DF7-DEB7-2E3C-156483BD4B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4" b="5674"/>
          <a:stretch>
            <a:fillRect/>
          </a:stretch>
        </p:blipFill>
        <p:spPr>
          <a:xfrm>
            <a:off x="1143000" y="1657350"/>
            <a:ext cx="6715125" cy="41751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70733-C091-6E92-4A7A-689D9DC10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60323" y="1656678"/>
            <a:ext cx="3190264" cy="4212860"/>
          </a:xfrm>
        </p:spPr>
        <p:txBody>
          <a:bodyPr anchor="ctr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s-Latn-BA" sz="1800" dirty="0"/>
              <a:t>Prosečan iznos prikupljenih sredstava po projektu je takođe relativno visok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s-Latn-BA" sz="1800" dirty="0"/>
              <a:t>Prosek ovog iznosa je od 2017 do 2023. godine iznosio 8,71 hiljadu dolara.</a:t>
            </a:r>
          </a:p>
        </p:txBody>
      </p:sp>
    </p:spTree>
    <p:extLst>
      <p:ext uri="{BB962C8B-B14F-4D97-AF65-F5344CB8AC3E}">
        <p14:creationId xmlns:p14="http://schemas.microsoft.com/office/powerpoint/2010/main" val="391859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6A2718-DA07-73EF-FEA5-390C5517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19127"/>
            <a:ext cx="9906000" cy="1095374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sz="4000" dirty="0"/>
              <a:t>Primeri većih crowdfunding projekata u nemačkoj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2E07B1-F006-C365-EC92-89B946525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8231" y="1714501"/>
            <a:ext cx="4954590" cy="823912"/>
          </a:xfrm>
        </p:spPr>
        <p:txBody>
          <a:bodyPr anchor="ctr">
            <a:normAutofit fontScale="92500"/>
          </a:bodyPr>
          <a:lstStyle/>
          <a:p>
            <a:pPr algn="ctr"/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preduzeće 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Bragi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njihov projekat „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Dash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bežične slušalice (3.15 miliona evra od skoro 16 hiljada ulagača )</a:t>
            </a:r>
            <a:endParaRPr lang="bs-Latn-B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C257B43-03EC-A4A0-97BA-705EBD5F56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0" y="2538413"/>
            <a:ext cx="4954590" cy="3252787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F354F2-AA62-772C-97A9-90405F536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714501"/>
            <a:ext cx="4878392" cy="823912"/>
          </a:xfrm>
        </p:spPr>
        <p:txBody>
          <a:bodyPr anchor="ctr">
            <a:normAutofit fontScale="92500"/>
          </a:bodyPr>
          <a:lstStyle/>
          <a:p>
            <a:pPr algn="ctr"/>
            <a:r>
              <a:rPr lang="bs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Preduzeće sono i njihov projekat „sion“ (53,35 miliona evra)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48B101E-88D4-C62E-CE7F-D75874E6DE2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38413"/>
            <a:ext cx="4875211" cy="3252787"/>
          </a:xfrm>
        </p:spPr>
      </p:pic>
    </p:spTree>
    <p:extLst>
      <p:ext uri="{BB962C8B-B14F-4D97-AF65-F5344CB8AC3E}">
        <p14:creationId xmlns:p14="http://schemas.microsoft.com/office/powerpoint/2010/main" val="139386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93CA-094C-33E6-CF44-9662C34E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998615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SAMOFINANSIRANJE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937F1-05F1-A997-A4B4-0391AAD24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760614"/>
            <a:ext cx="9905999" cy="4478868"/>
          </a:xfrm>
        </p:spPr>
        <p:txBody>
          <a:bodyPr/>
          <a:lstStyle/>
          <a:p>
            <a:pPr algn="just"/>
            <a:r>
              <a:rPr lang="bs-Latn-BA" dirty="0"/>
              <a:t>Vlasnik preduzeća koristi sopstvena sredstva kako bi finansirao svoj poslovni poduhvat. </a:t>
            </a:r>
          </a:p>
          <a:p>
            <a:pPr algn="just"/>
            <a:r>
              <a:rPr lang="bs-Latn-BA" dirty="0"/>
              <a:t>Predstavlja jedan od sigurnijih načina finansiranja. </a:t>
            </a:r>
          </a:p>
          <a:p>
            <a:pPr algn="just"/>
            <a:r>
              <a:rPr lang="bs-Latn-BA" dirty="0"/>
              <a:t>U praksi, većina preduzeća nije u mogućnosti da koriste ovaj vid finansiranja, jer njihovi vlasnici većinom nemaju dovoljno sopstvenih sredstava da u potpunosti finansiraju svoje poslovne poduhvate.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82226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273C29-88B2-D2AC-9F5E-6A5CFA39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09067"/>
            <a:ext cx="9905998" cy="841005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francuska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44535-3D9D-8F66-6B6E-E3E0493E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0072"/>
            <a:ext cx="9905999" cy="2757855"/>
          </a:xfrm>
        </p:spPr>
        <p:txBody>
          <a:bodyPr/>
          <a:lstStyle/>
          <a:p>
            <a:pPr indent="180340" algn="just">
              <a:tabLst>
                <a:tab pos="180340" algn="l"/>
              </a:tabLst>
            </a:pP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Francuska je, prema podacima iz 2021. godine, predstavljala 3 najveće tržište </a:t>
            </a:r>
            <a:r>
              <a:rPr lang="sr-Latn-R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 po veličini transakcija. </a:t>
            </a:r>
          </a:p>
          <a:p>
            <a:pPr indent="180340" algn="just">
              <a:tabLst>
                <a:tab pos="180340" algn="l"/>
              </a:tabLst>
            </a:pPr>
            <a:r>
              <a:rPr lang="sr-Latn-R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u Francuskoj zakonski definisan i regulisan najviše tokom 2014. godine putem dve glavne odredbe:</a:t>
            </a:r>
            <a:endParaRPr lang="bs-Latn-B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Odredba francuske vlade 2014-559 - 30 Maj, 2014. godine 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Odluka francuske centralne banke 2014-1053 - 16 Septembar, 2014. godine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66167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9606-F538-DBAE-F5A3-664DE2F9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218465"/>
          </a:xfrm>
        </p:spPr>
        <p:txBody>
          <a:bodyPr>
            <a:normAutofit/>
          </a:bodyPr>
          <a:lstStyle/>
          <a:p>
            <a:pPr algn="ctr"/>
            <a:r>
              <a:rPr lang="bs-Latn-BA" sz="4000" dirty="0"/>
              <a:t>Najveće crowdfunding platforme koje posluju isključivo u francuskoj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3CC4B-52DF-C845-6001-21525233F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0" y="1836183"/>
            <a:ext cx="4878392" cy="823912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Immocratie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(u periodu od 2018-2023 godine je na njihovoj platformi prikupljeno oko 36 miliona evra)</a:t>
            </a:r>
            <a:endParaRPr lang="bs-Latn-B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ACE5938-E33C-FB28-1DB3-6285081975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09" y="2659061"/>
            <a:ext cx="4878392" cy="3132137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E2C869-A413-E7A0-F9E1-8010CC42A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834837"/>
            <a:ext cx="502626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Enerflip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(na ovoj platformi je do 2021 godine prikupljeno skoro 300 miliona evra kroz preko 400 projekata)</a:t>
            </a:r>
            <a:endParaRPr lang="bs-Latn-BA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58812B9-61A2-B8F8-E40D-7CDF5D43B70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58749"/>
            <a:ext cx="4875209" cy="3132449"/>
          </a:xfrm>
        </p:spPr>
      </p:pic>
    </p:spTree>
    <p:extLst>
      <p:ext uri="{BB962C8B-B14F-4D97-AF65-F5344CB8AC3E}">
        <p14:creationId xmlns:p14="http://schemas.microsoft.com/office/powerpoint/2010/main" val="923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74CAA1-3A78-44CD-1F95-E421D251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118051"/>
            <a:ext cx="9905998" cy="770015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italija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BE29BA-47CE-588D-EB89-5C5B0DF33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888066"/>
            <a:ext cx="9905999" cy="3081868"/>
          </a:xfrm>
        </p:spPr>
        <p:txBody>
          <a:bodyPr/>
          <a:lstStyle/>
          <a:p>
            <a:pPr indent="180340" algn="just">
              <a:tabLst>
                <a:tab pos="180340" algn="l"/>
              </a:tabLst>
            </a:pP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akonske regulative koje regulišu </a:t>
            </a:r>
            <a:r>
              <a:rPr lang="sr-Latn-R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Italiji su, u poređenju sa Nemačkim zakonima, dosta fleksibilnije i dozvoljavaju preduzećima da lakše primenjuju ovaj način finansiranja. </a:t>
            </a:r>
          </a:p>
          <a:p>
            <a:pPr indent="180340" algn="just">
              <a:tabLst>
                <a:tab pos="180340" algn="l"/>
              </a:tabLst>
            </a:pP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Italija je takođe jedna od najvećih država po broju novih preduzeća.</a:t>
            </a:r>
            <a:endParaRPr lang="bs-Latn-B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tabLst>
                <a:tab pos="180340" algn="l"/>
              </a:tabLst>
            </a:pP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Kombinacijom ovih faktora Italija je danas jedna od najvećih država po količini prikupljenih sredstava putem </a:t>
            </a:r>
            <a:r>
              <a:rPr lang="sr-Latn-R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-a.</a:t>
            </a:r>
            <a:endParaRPr lang="bs-Latn-B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0277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56531-D5B2-BAAD-3B68-BD3F9C9A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609599"/>
            <a:ext cx="7315199" cy="1397000"/>
          </a:xfrm>
        </p:spPr>
        <p:txBody>
          <a:bodyPr anchor="ctr">
            <a:normAutofit/>
          </a:bodyPr>
          <a:lstStyle/>
          <a:p>
            <a:pPr algn="ctr"/>
            <a:r>
              <a:rPr lang="bs-Latn-BA" dirty="0"/>
              <a:t>Ukupna količina Crowdfunding transakcija u Italiji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948DADE-DC1C-5A7C-AEBB-CE2B8759D8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" b="296"/>
          <a:stretch>
            <a:fillRect/>
          </a:stretch>
        </p:blipFill>
        <p:spPr>
          <a:xfrm>
            <a:off x="939800" y="2006600"/>
            <a:ext cx="7315200" cy="42227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1AD4B-86E8-73FF-4847-9E036278B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4999" y="609600"/>
            <a:ext cx="3073399" cy="5619218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Najveći rast u ukupnoj količini </a:t>
            </a:r>
            <a:r>
              <a:rPr lang="sr-Latn-R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Crowdfunding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transakcija u Italiji je ostvaren tek u proteklih nekoliko godina.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periodu od 2014 do 2017. godine ukupna količina transakcija je iznosila samo oko 19,45 miliona evra, dok je u periodu od 2018 do kraja 2022. godine taj iznos bio oko 495 miliona evra.</a:t>
            </a:r>
            <a:endParaRPr lang="bs-Latn-B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86751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AA7284-7401-4FDC-3449-86E041F8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114271"/>
            <a:ext cx="9905998" cy="1032481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sz="4400" dirty="0"/>
              <a:t>Crowdfunding u sjedinjenim američkim državama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98CB0-6BB7-3677-00AA-3A90D5BA5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146752"/>
            <a:ext cx="9905999" cy="3056467"/>
          </a:xfrm>
        </p:spPr>
        <p:txBody>
          <a:bodyPr/>
          <a:lstStyle/>
          <a:p>
            <a:pPr indent="180340" algn="just">
              <a:tabLst>
                <a:tab pos="180340" algn="l"/>
              </a:tabLst>
            </a:pP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Najveće tržište Crowdfunding-a je u Sjedinjenim Američkim Državama i najveće Crowdfunding platforme su iz Sjedinjenih Američkih Država. </a:t>
            </a:r>
            <a:endParaRPr lang="bs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tabLst>
                <a:tab pos="180340" algn="l"/>
              </a:tabLst>
            </a:pP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Zakonska regulativa Crowdfunding-a u SAD-u je jedna od najrazvijenijih, a glavni akt odgovoran za trenutno stanje Crowdfunding-a u SAD-u je JOBS (Jumpstart Our Business Startups) akt iz 2013. godine. </a:t>
            </a:r>
          </a:p>
          <a:p>
            <a:pPr indent="180340" algn="just">
              <a:tabLst>
                <a:tab pos="180340" algn="l"/>
              </a:tabLst>
            </a:pPr>
            <a:r>
              <a:rPr lang="sl-SI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osnovu njega je Crowdfunding dalje regulisan kroz razna pravila i odluke koje je kroz godine donosila i sprovodila Američka komisija za hartije od vrednosti i razmenu (SEC - Securities and Exchange Commission).</a:t>
            </a:r>
            <a:endParaRPr lang="bs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C924C9-1BC1-75A1-A74C-7140CC0C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60400"/>
            <a:ext cx="9909174" cy="880535"/>
          </a:xfrm>
        </p:spPr>
        <p:txBody>
          <a:bodyPr anchor="ctr">
            <a:normAutofit/>
          </a:bodyPr>
          <a:lstStyle/>
          <a:p>
            <a:pPr algn="ctr"/>
            <a:r>
              <a:rPr lang="bs-Latn-BA" sz="2700" dirty="0"/>
              <a:t>Ukupna količina Crowdfunding transakcija u SAD-u (u milijardama dolara)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F76F71A-59B4-E52D-92BF-A53ED88B72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" b="3160"/>
          <a:stretch>
            <a:fillRect/>
          </a:stretch>
        </p:blipFill>
        <p:spPr>
          <a:xfrm>
            <a:off x="1141413" y="1541463"/>
            <a:ext cx="7439025" cy="438467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44E812-1995-3B74-1F2C-7B253E0F0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0533" y="2514864"/>
            <a:ext cx="2470054" cy="2437871"/>
          </a:xfrm>
        </p:spPr>
        <p:txBody>
          <a:bodyPr>
            <a:normAutofit/>
          </a:bodyPr>
          <a:lstStyle/>
          <a:p>
            <a:pPr algn="just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Ukupna količina godišnjih Crowdfunding transakcija u SAD-u, u periodu od 2017 do 2023. godine, je u proseku iznosila oko 500 miliona dolara.</a:t>
            </a:r>
            <a:endParaRPr lang="bs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bs-Latn-BA" sz="1800" dirty="0"/>
          </a:p>
        </p:txBody>
      </p:sp>
    </p:spTree>
    <p:extLst>
      <p:ext uri="{BB962C8B-B14F-4D97-AF65-F5344CB8AC3E}">
        <p14:creationId xmlns:p14="http://schemas.microsoft.com/office/powerpoint/2010/main" val="425850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C924C9-1BC1-75A1-A74C-7140CC0C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60400"/>
            <a:ext cx="7439120" cy="863600"/>
          </a:xfrm>
        </p:spPr>
        <p:txBody>
          <a:bodyPr anchor="ctr">
            <a:normAutofit/>
          </a:bodyPr>
          <a:lstStyle/>
          <a:p>
            <a:pPr algn="ctr"/>
            <a:r>
              <a:rPr lang="bs-Latn-BA" sz="2700" dirty="0"/>
              <a:t>Rast ukupnih Crowdfunding transakcija u SAD-u (u procentima)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828A7E6-0160-6A34-B41C-7D32CE2BBE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" b="2287"/>
          <a:stretch>
            <a:fillRect/>
          </a:stretch>
        </p:blipFill>
        <p:spPr>
          <a:xfrm>
            <a:off x="1141413" y="1524000"/>
            <a:ext cx="7439025" cy="4445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44E812-1995-3B74-1F2C-7B253E0F0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0533" y="660399"/>
            <a:ext cx="2470054" cy="5308599"/>
          </a:xfrm>
        </p:spPr>
        <p:txBody>
          <a:bodyPr>
            <a:normAutofit fontScale="925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 razliku od drugih država, ukupna količina transakcija u SAD-u se u ovom periodu nije puno promenila i promene iz godine u godinu su ispod 10%.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periodu od 2018 do 2023. godine ukupna kiličina Crowdfunding transakcija je najveći rast videla u 2021. godini (za 4,7%), a najveći pad u 2020. godini (za 6,1%).</a:t>
            </a:r>
            <a:endParaRPr lang="bs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8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C924C9-1BC1-75A1-A74C-7140CC0C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60400"/>
            <a:ext cx="7439120" cy="863600"/>
          </a:xfrm>
        </p:spPr>
        <p:txBody>
          <a:bodyPr anchor="ctr">
            <a:normAutofit/>
          </a:bodyPr>
          <a:lstStyle/>
          <a:p>
            <a:pPr algn="ctr"/>
            <a:r>
              <a:rPr lang="bs-Latn-BA" sz="2700" dirty="0"/>
              <a:t>Prosečan iznos prikupljenih sredstava po projektu u SAD-u (u hiljadama dolara)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44E812-1995-3B74-1F2C-7B253E0F0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0533" y="660399"/>
            <a:ext cx="2470054" cy="5308599"/>
          </a:xfrm>
        </p:spPr>
        <p:txBody>
          <a:bodyPr>
            <a:normAutofit fontScale="925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dirty="0"/>
              <a:t>Prosečan iznos prikupljenih sredstava po projektu u SAD-u je u proseku niži od nekih manjih Crowdfunding tržišta kao što je Nemačka.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dirty="0"/>
              <a:t>Prosečan iznos prikupljenih sredstava po projektu u periodu od 2017 do 2023. godine je u SAD-u iznosio oko 7,2 hiljade dolara, dok je u Nemačkoj iznosio oko 8,71 hiljadu dolara, a razlog za ovo je veći broj Crowdfunding kampanja u SAD-u.</a:t>
            </a:r>
            <a:endParaRPr lang="bs-Latn-BA" dirty="0"/>
          </a:p>
          <a:p>
            <a:pPr algn="just"/>
            <a:endParaRPr lang="bs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50C7636-A878-1B3D-51D2-48BF555BAE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" b="1734"/>
          <a:stretch>
            <a:fillRect/>
          </a:stretch>
        </p:blipFill>
        <p:spPr>
          <a:xfrm>
            <a:off x="1141413" y="1498600"/>
            <a:ext cx="7439025" cy="4470400"/>
          </a:xfrm>
        </p:spPr>
      </p:pic>
    </p:spTree>
    <p:extLst>
      <p:ext uri="{BB962C8B-B14F-4D97-AF65-F5344CB8AC3E}">
        <p14:creationId xmlns:p14="http://schemas.microsoft.com/office/powerpoint/2010/main" val="9959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9606-F538-DBAE-F5A3-664DE2F9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218465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Primeri uspešnih projekata u SAD-u koji su sredstva prikupili Crowdfunding-om</a:t>
            </a:r>
            <a:endParaRPr lang="bs-Latn-BA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3CC4B-52DF-C845-6001-21525233F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0" y="1836183"/>
            <a:ext cx="4878392" cy="823912"/>
          </a:xfrm>
        </p:spPr>
        <p:txBody>
          <a:bodyPr anchor="ctr">
            <a:normAutofit fontScale="85000" lnSpcReduction="20000"/>
          </a:bodyPr>
          <a:lstStyle/>
          <a:p>
            <a:pPr algn="ctr"/>
            <a:r>
              <a:rPr lang="bs-Latn-BA" dirty="0"/>
              <a:t>Preduzeće Dragonsteel Entertainment i projekat za 4 nove knjige pisca </a:t>
            </a:r>
            <a:r>
              <a:rPr lang="sl-SI" dirty="0"/>
              <a:t>Brendona Sandersona (42 miliona $)</a:t>
            </a:r>
            <a:endParaRPr lang="bs-Latn-B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E2C869-A413-E7A0-F9E1-8010CC42A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4837"/>
            <a:ext cx="4875212" cy="823912"/>
          </a:xfrm>
        </p:spPr>
        <p:txBody>
          <a:bodyPr anchor="ctr">
            <a:normAutofit fontScale="85000" lnSpcReduction="20000"/>
          </a:bodyPr>
          <a:lstStyle/>
          <a:p>
            <a:pPr algn="ctr"/>
            <a:r>
              <a:rPr lang="sl-SI" dirty="0"/>
              <a:t>Preduzeće Pebble i projekat pebble time pametni sat (20,3 miliona $)</a:t>
            </a:r>
            <a:endParaRPr lang="bs-Latn-BA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45F8573-3C5B-54A3-3E64-41367A2F45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4" y="2658750"/>
            <a:ext cx="4878392" cy="3132448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917B8BB-3819-29C7-25C7-E245314BD73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58749"/>
            <a:ext cx="4881566" cy="3132448"/>
          </a:xfrm>
        </p:spPr>
      </p:pic>
    </p:spTree>
    <p:extLst>
      <p:ext uri="{BB962C8B-B14F-4D97-AF65-F5344CB8AC3E}">
        <p14:creationId xmlns:p14="http://schemas.microsoft.com/office/powerpoint/2010/main" val="35219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1A1C40-D1D5-65F9-EB86-FBB36599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146473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Najve</a:t>
            </a:r>
            <a:r>
              <a:rPr lang="bs-Latn-BA" sz="4800" dirty="0"/>
              <a:t>će platforme za crowdfunding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6730F4-99EA-A190-001D-B29D0BC42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bs-Latn-BA" dirty="0"/>
              <a:t>indiegogo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4F44A7-C91A-ADAE-66FE-7793EFB3406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1790857"/>
          </a:xfrm>
          <a:noFill/>
        </p:spPr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48420E-657A-4575-4F41-A68AB7330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bs-Latn-BA" dirty="0"/>
              <a:t>kickstarter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5AE0B89-E7B2-6BC7-88E6-30BD7B9ADBFE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1787685"/>
          </a:xfrm>
        </p:spPr>
        <p:txBody>
          <a:bodyPr/>
          <a:lstStyle/>
          <a:p>
            <a:endParaRPr lang="bs-Latn-B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8FC154-7E00-AC8F-ACC7-5EB3612199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bs-Latn-BA" dirty="0"/>
              <a:t>gofundme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06DE0C-32B7-34E5-2691-04426350F355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1787685"/>
          </a:xfrm>
        </p:spPr>
        <p:txBody>
          <a:bodyPr/>
          <a:lstStyle/>
          <a:p>
            <a:endParaRPr lang="bs-Latn-B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885CBE-1367-72D7-3041-97A6D47C9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57" y="3360263"/>
            <a:ext cx="3194968" cy="17845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143D21-72C2-B52A-5F54-7EED1E2EF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" y="3357091"/>
            <a:ext cx="3229548" cy="17876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35A34B-9287-0E2E-976A-EF975DC8C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42" y="3357091"/>
            <a:ext cx="3211640" cy="17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C441-63AB-FBE5-B9D8-B1FAE36F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3949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Krediti od banaka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66C15-D717-1668-23AE-DC04C96DC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80748"/>
            <a:ext cx="9905999" cy="4258734"/>
          </a:xfrm>
        </p:spPr>
        <p:txBody>
          <a:bodyPr/>
          <a:lstStyle/>
          <a:p>
            <a:pPr algn="just"/>
            <a:r>
              <a:rPr lang="bs-Latn-BA" dirty="0"/>
              <a:t>Jedan od najvažnijih načina finansiranja koji je na raspolaganju preduzeću su krediti od Banaka.</a:t>
            </a:r>
          </a:p>
          <a:p>
            <a:pPr algn="just"/>
            <a:r>
              <a:rPr lang="bs-Latn-BA" dirty="0"/>
              <a:t>Banke preduzeću pozajmljuju određenu sumu novca, a preduzeće se obavezuje da vrati taj novac uz određenu kamatu (fiksnu ili fleksibilnu). </a:t>
            </a:r>
          </a:p>
          <a:p>
            <a:pPr algn="just"/>
            <a:r>
              <a:rPr lang="bs-Latn-BA" dirty="0"/>
              <a:t>Problemi se javljaju ukoliko preduzeće nije u mogućnosti da izmiri svoje dugove, pri čemu se javljaju rizici za dalje poslovanje</a:t>
            </a:r>
          </a:p>
        </p:txBody>
      </p:sp>
    </p:spTree>
    <p:extLst>
      <p:ext uri="{BB962C8B-B14F-4D97-AF65-F5344CB8AC3E}">
        <p14:creationId xmlns:p14="http://schemas.microsoft.com/office/powerpoint/2010/main" val="428071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4823-D1C2-6675-566A-776EB364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094796"/>
            <a:ext cx="9905998" cy="803882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indiegogo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06A27-7162-426F-38E9-0DAE02B91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000278"/>
            <a:ext cx="9905999" cy="3872202"/>
          </a:xfrm>
        </p:spPr>
        <p:txBody>
          <a:bodyPr>
            <a:normAutofit lnSpcReduction="10000"/>
          </a:bodyPr>
          <a:lstStyle/>
          <a:p>
            <a:pPr algn="just"/>
            <a:r>
              <a:rPr lang="bs-Latn-BA" dirty="0"/>
              <a:t>Indiegogo je Crowdfunding platforma koja je osnovana 2008. godine u Sjedinjenim Američkim Državama. </a:t>
            </a:r>
          </a:p>
          <a:p>
            <a:pPr algn="just"/>
            <a:r>
              <a:rPr lang="bs-Latn-BA" dirty="0"/>
              <a:t>Pored SAD-a ova platforma je zvanično dostupna u još 33 države (ali ih koriste ljudi iz skoro celog sveta). </a:t>
            </a:r>
          </a:p>
          <a:p>
            <a:pPr algn="just"/>
            <a:r>
              <a:rPr lang="bs-Latn-BA" dirty="0"/>
              <a:t>Prema podacima iz 2019. godine ukupan iznos prikupljenih sredstava na ovoj platformi je iznosio oko 1,6 milijardi dolara, od preko 800 hiljada ulagača. </a:t>
            </a:r>
          </a:p>
          <a:p>
            <a:pPr algn="just"/>
            <a:r>
              <a:rPr lang="bs-Latn-BA" dirty="0"/>
              <a:t>Prema vrsti Crowdfunding projekata i svojoj veličini, kao i zemlji porekla, platforma Indiegogo je najsličnija Kickstarter-u.</a:t>
            </a:r>
          </a:p>
        </p:txBody>
      </p:sp>
    </p:spTree>
    <p:extLst>
      <p:ext uri="{BB962C8B-B14F-4D97-AF65-F5344CB8AC3E}">
        <p14:creationId xmlns:p14="http://schemas.microsoft.com/office/powerpoint/2010/main" val="75095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9852-92BE-F42B-F990-D1B4FF24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09" y="224397"/>
            <a:ext cx="9912355" cy="598563"/>
          </a:xfrm>
        </p:spPr>
        <p:txBody>
          <a:bodyPr anchor="ctr">
            <a:normAutofit/>
          </a:bodyPr>
          <a:lstStyle/>
          <a:p>
            <a:pPr algn="ctr"/>
            <a:r>
              <a:rPr lang="bs-Latn-BA" sz="3400" dirty="0"/>
              <a:t>10 najuspešnijih projekata na indiegogo.com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91C1BB57-EFE6-5317-948A-81AE317AF8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" b="857"/>
          <a:stretch>
            <a:fillRect/>
          </a:stretch>
        </p:blipFill>
        <p:spPr>
          <a:xfrm>
            <a:off x="1403350" y="1260475"/>
            <a:ext cx="9185275" cy="53736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980A9-D536-3CF0-9BA3-FF46345E2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5040" y="822960"/>
            <a:ext cx="10078719" cy="436880"/>
          </a:xfrm>
        </p:spPr>
        <p:txBody>
          <a:bodyPr anchor="ctr">
            <a:normAutofit fontScale="25000" lnSpcReduction="20000"/>
          </a:bodyPr>
          <a:lstStyle/>
          <a:p>
            <a:pPr algn="ctr"/>
            <a:r>
              <a:rPr lang="pl-PL" sz="8000" dirty="0"/>
              <a:t>Od 10 najuspešnijih projekata na ovoj platformi, svaki od njih je prikupio preko 5 miliona dolara.</a:t>
            </a:r>
          </a:p>
          <a:p>
            <a:pPr algn="ctr"/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332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08BAB5-2130-AAFD-6EF0-271CDFC9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85878"/>
            <a:ext cx="9905998" cy="783562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kickstarter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33443-81E8-EA99-3168-91E3BBA92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21841"/>
            <a:ext cx="9905999" cy="3271520"/>
          </a:xfrm>
        </p:spPr>
        <p:txBody>
          <a:bodyPr/>
          <a:lstStyle/>
          <a:p>
            <a:pPr algn="just"/>
            <a:r>
              <a:rPr lang="bs-Latn-BA" dirty="0"/>
              <a:t>Kickstarter je jedna od najvećih Crowdfunding platformi na svetu. </a:t>
            </a:r>
          </a:p>
          <a:p>
            <a:pPr algn="just"/>
            <a:r>
              <a:rPr lang="bs-Latn-BA" dirty="0"/>
              <a:t>Osnovana je 2009. godine u Sjedinjenim Američkim Državama. </a:t>
            </a:r>
          </a:p>
          <a:p>
            <a:pPr algn="just"/>
            <a:r>
              <a:rPr lang="bs-Latn-BA" dirty="0"/>
              <a:t>Kickstarter je pored SAD-a zvanično dostupan u još 24 države (ali se, kao i IndieGoGo, koristi u mnogo više država).</a:t>
            </a:r>
          </a:p>
          <a:p>
            <a:pPr algn="just"/>
            <a:r>
              <a:rPr lang="bs-Latn-BA" dirty="0"/>
              <a:t>Na ovoj platformi je do danas prikupljeno oko 7,8 milijardi dolara kroz skoro 617 hiljada projekata, od kojih je uspešno finansirano preko 361 hiljada. </a:t>
            </a:r>
          </a:p>
        </p:txBody>
      </p:sp>
    </p:spTree>
    <p:extLst>
      <p:ext uri="{BB962C8B-B14F-4D97-AF65-F5344CB8AC3E}">
        <p14:creationId xmlns:p14="http://schemas.microsoft.com/office/powerpoint/2010/main" val="22106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9852-92BE-F42B-F990-D1B4FF24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06" y="224884"/>
            <a:ext cx="9912355" cy="436880"/>
          </a:xfrm>
        </p:spPr>
        <p:txBody>
          <a:bodyPr anchor="ctr">
            <a:noAutofit/>
          </a:bodyPr>
          <a:lstStyle/>
          <a:p>
            <a:pPr algn="ctr"/>
            <a:r>
              <a:rPr lang="bs-Latn-BA" sz="2800" dirty="0"/>
              <a:t>Najuspešnije kategorije projekatana kickstarter.com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91C1BB57-EFE6-5317-948A-81AE317AF8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" b="1015"/>
          <a:stretch/>
        </p:blipFill>
        <p:spPr>
          <a:xfrm>
            <a:off x="1403347" y="1483752"/>
            <a:ext cx="9185275" cy="516223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980A9-D536-3CF0-9BA3-FF46345E2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806" y="804882"/>
            <a:ext cx="10078719" cy="436880"/>
          </a:xfrm>
        </p:spPr>
        <p:txBody>
          <a:bodyPr anchor="ctr">
            <a:normAutofit fontScale="25000" lnSpcReduction="20000"/>
          </a:bodyPr>
          <a:lstStyle/>
          <a:p>
            <a:pPr algn="ctr"/>
            <a:r>
              <a:rPr lang="bs-Latn-BA" sz="8000" dirty="0"/>
              <a:t>Prema podacima iz prvog kvartala 2023. godine, kategorije projekata koje su prikupile najviše sredstava su igre, tehnologija i dizajniranje.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3876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9852-92BE-F42B-F990-D1B4FF24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09" y="224397"/>
            <a:ext cx="9912355" cy="598563"/>
          </a:xfrm>
        </p:spPr>
        <p:txBody>
          <a:bodyPr anchor="ctr">
            <a:normAutofit/>
          </a:bodyPr>
          <a:lstStyle/>
          <a:p>
            <a:pPr algn="ctr"/>
            <a:r>
              <a:rPr lang="bs-Latn-BA" sz="3400" dirty="0"/>
              <a:t>10 najuspešnijih projekata na kickstarter.com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91C1BB57-EFE6-5317-948A-81AE317AF8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r="5478"/>
          <a:stretch/>
        </p:blipFill>
        <p:spPr>
          <a:xfrm>
            <a:off x="1039809" y="1260475"/>
            <a:ext cx="9912355" cy="509968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980A9-D536-3CF0-9BA3-FF46345E2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4080" y="822960"/>
            <a:ext cx="10258111" cy="436880"/>
          </a:xfrm>
        </p:spPr>
        <p:txBody>
          <a:bodyPr anchor="ctr">
            <a:normAutofit fontScale="25000" lnSpcReduction="20000"/>
          </a:bodyPr>
          <a:lstStyle/>
          <a:p>
            <a:pPr algn="ctr"/>
            <a:r>
              <a:rPr lang="pl-PL" sz="8000" dirty="0"/>
              <a:t>Od 10 najuspešnijih projekata na ovoj platformi, svaki od njih je prikupio preko 10 miliona dolara.</a:t>
            </a:r>
          </a:p>
          <a:p>
            <a:pPr algn="ctr"/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5993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40EB-E0BE-F44B-1008-9CA1E22F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2779"/>
            <a:ext cx="9905998" cy="763242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GoFundME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CCBDC-F938-A914-07BA-7D92DF089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296021"/>
            <a:ext cx="9905999" cy="5029200"/>
          </a:xfrm>
        </p:spPr>
        <p:txBody>
          <a:bodyPr>
            <a:normAutofit lnSpcReduction="10000"/>
          </a:bodyPr>
          <a:lstStyle/>
          <a:p>
            <a:pPr algn="just"/>
            <a:r>
              <a:rPr lang="bs-Latn-BA" dirty="0"/>
              <a:t>Gofundme je dostupan u samo 19 zemalja, što je veoma malo u poređenju sa platformama kao što su Kickstarter i Indiegogo, koje su dostupne u većini sveta. </a:t>
            </a:r>
          </a:p>
          <a:p>
            <a:pPr algn="just"/>
            <a:r>
              <a:rPr lang="bs-Latn-BA" dirty="0"/>
              <a:t>Takođe, za razliku od drugih platformi, Gofundme se više fokusira na projekte za pomoć ljudima. </a:t>
            </a:r>
          </a:p>
          <a:p>
            <a:pPr algn="just"/>
            <a:r>
              <a:rPr lang="bs-Latn-BA" dirty="0"/>
              <a:t>Tri najveća geografska regiona iz kojih su korisnici ove platforme su: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s-Latn-BA" dirty="0"/>
              <a:t>Sjedinjene Američke Države (72,56%)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s-Latn-BA" dirty="0"/>
              <a:t>Velika Britanija (11,77%) i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s-Latn-BA" dirty="0"/>
              <a:t>Kanada (5,78%). </a:t>
            </a:r>
          </a:p>
          <a:p>
            <a:pPr algn="just"/>
            <a:r>
              <a:rPr lang="bs-Latn-BA" dirty="0"/>
              <a:t>Zajedno čine 90,11% Gofundme korisnika.</a:t>
            </a:r>
          </a:p>
          <a:p>
            <a:pPr algn="just"/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5766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B9B4-3678-8DB4-4A11-5326BC64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9600"/>
            <a:ext cx="9909173" cy="711200"/>
          </a:xfrm>
        </p:spPr>
        <p:txBody>
          <a:bodyPr>
            <a:normAutofit/>
          </a:bodyPr>
          <a:lstStyle/>
          <a:p>
            <a:pPr algn="ctr"/>
            <a:r>
              <a:rPr lang="bs-Latn-BA" sz="3600" dirty="0"/>
              <a:t>10 Najvećih projekata na gofundme.com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CA64B85-50A1-49AD-E492-BDCB147603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r="3112"/>
          <a:stretch>
            <a:fillRect/>
          </a:stretch>
        </p:blipFill>
        <p:spPr>
          <a:xfrm>
            <a:off x="1141413" y="1320800"/>
            <a:ext cx="9909175" cy="4475163"/>
          </a:xfrm>
        </p:spPr>
      </p:pic>
    </p:spTree>
    <p:extLst>
      <p:ext uri="{BB962C8B-B14F-4D97-AF65-F5344CB8AC3E}">
        <p14:creationId xmlns:p14="http://schemas.microsoft.com/office/powerpoint/2010/main" val="495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B58A70-1F5A-C711-F398-F3B34FAB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4202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zaključak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B307B-7B35-E4D0-9269-024AC6A50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42720"/>
            <a:ext cx="9905999" cy="4348481"/>
          </a:xfrm>
        </p:spPr>
        <p:txBody>
          <a:bodyPr>
            <a:normAutofit fontScale="92500" lnSpcReduction="20000"/>
          </a:bodyPr>
          <a:lstStyle/>
          <a:p>
            <a:r>
              <a:rPr lang="bs-Latn-BA" dirty="0"/>
              <a:t>Crowdfunding je način finansiranja koji se sve više primenjuje zbog svoje lakoće primene i drugih pozitivnih karakteristika, pogotovo u razvijenijim delovima sveta, kao što su Evropska Unija i Sjedinjene Američke Države. </a:t>
            </a:r>
          </a:p>
          <a:p>
            <a:r>
              <a:rPr lang="bs-Latn-BA" dirty="0"/>
              <a:t>Međutim, Crowdfunding u manje razvijenijim državama, a pogotovo na Balkanu se veoma slabo primenjuje iako je kao način finansiranja veoma pogodan i za preduzeća u ovakvim državama. </a:t>
            </a:r>
          </a:p>
          <a:p>
            <a:r>
              <a:rPr lang="bs-Latn-BA" dirty="0"/>
              <a:t>Najveći nedostatci Crowdfunding-a na Balkanu su neadekvatno poznavanje i manjak interesa za ovaj tip finansiranja od strane stanovništva, ali i manjak i neadekvatne zakonske regulative za ovaj način alternativnog finansiranja. U koliko se ovi problemi reše, Crowdfunding ima veliki potencijal da pomogne preduzećima koja posluju na području Balkana.</a:t>
            </a:r>
          </a:p>
        </p:txBody>
      </p:sp>
    </p:spTree>
    <p:extLst>
      <p:ext uri="{BB962C8B-B14F-4D97-AF65-F5344CB8AC3E}">
        <p14:creationId xmlns:p14="http://schemas.microsoft.com/office/powerpoint/2010/main" val="237878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518CF-5423-1849-BC4F-3E244D2D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85162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A8E0E-D36D-E065-CC5F-346B554D9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22400"/>
            <a:ext cx="9905999" cy="4368801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0"/>
              </a:spcBef>
            </a:pPr>
            <a:r>
              <a:rPr lang="bs-Latn-BA" dirty="0"/>
              <a:t>Ajay Agrawal, C. C. (2014). Some Simple Economics of Crowdfunding. Innovation Policy and the Economy, 63-97. </a:t>
            </a:r>
          </a:p>
          <a:p>
            <a:pPr algn="just">
              <a:spcBef>
                <a:spcPts val="0"/>
              </a:spcBef>
            </a:pPr>
            <a:r>
              <a:rPr lang="bs-Latn-BA" dirty="0"/>
              <a:t>Biljana Rabasović, M. V. (2019). CROWDFUNDING FINANSIRANJE – STANJE I PERSPEKTIVE U SRBIJI. EMAN, 353-358. Bradford, C. S. (2018). </a:t>
            </a:r>
          </a:p>
          <a:p>
            <a:pPr algn="just">
              <a:spcBef>
                <a:spcPts val="0"/>
              </a:spcBef>
            </a:pPr>
            <a:r>
              <a:rPr lang="bs-Latn-BA" dirty="0"/>
              <a:t>The Regulation of Crowdfunding in the United States. The Economics of Crowdfunding, 185–217. Crowdfunding kao alternativni način finansiranja biznisa. (24. Mart 2022). </a:t>
            </a:r>
          </a:p>
          <a:p>
            <a:pPr algn="just">
              <a:spcBef>
                <a:spcPts val="0"/>
              </a:spcBef>
            </a:pPr>
            <a:r>
              <a:rPr lang="bs-Latn-BA" dirty="0"/>
              <a:t>Pridobljeno iz Ujedinjene nacije Bosna i Hercegovina: https://bosniaherzegovina.un.org/bhs/175749- crowdfunding-kao-alternativni-na%C4%8Din-finansiranja-biznisa </a:t>
            </a:r>
          </a:p>
          <a:p>
            <a:pPr algn="just">
              <a:spcBef>
                <a:spcPts val="0"/>
              </a:spcBef>
            </a:pPr>
            <a:r>
              <a:rPr lang="bs-Latn-BA" dirty="0"/>
              <a:t>David M. Freedman, M. R. (2015). A Brief History of Crowdfunding. </a:t>
            </a:r>
          </a:p>
          <a:p>
            <a:pPr algn="just">
              <a:spcBef>
                <a:spcPts val="0"/>
              </a:spcBef>
            </a:pPr>
            <a:r>
              <a:rPr lang="bs-Latn-BA" dirty="0"/>
              <a:t>Dennis Brüntje, O. G. (2016). Crowdfunding in Europe: State of the Art in Theory and Practice. Springer International Publishing AG. </a:t>
            </a:r>
          </a:p>
          <a:p>
            <a:pPr algn="just">
              <a:spcBef>
                <a:spcPts val="0"/>
              </a:spcBef>
            </a:pPr>
            <a:r>
              <a:rPr lang="bs-Latn-BA" dirty="0"/>
              <a:t>Dobri Dabar. (2024). Pridobljeno iz Dobri Dabar: https://dobridabar.com/ </a:t>
            </a:r>
          </a:p>
          <a:p>
            <a:pPr algn="just">
              <a:spcBef>
                <a:spcPts val="0"/>
              </a:spcBef>
            </a:pPr>
            <a:r>
              <a:rPr lang="bs-Latn-BA" dirty="0"/>
              <a:t>Dobutović, E. (2017). Skupno financiranje (crowdfunding) u Republici Hrvatskoj. Osjek: Sveučilište Josipa Jurja Strossmayera u Osijeku, Odjel za kulturologiju. </a:t>
            </a:r>
          </a:p>
          <a:p>
            <a:pPr algn="just">
              <a:spcBef>
                <a:spcPts val="0"/>
              </a:spcBef>
            </a:pPr>
            <a:r>
              <a:rPr lang="bs-Latn-BA" dirty="0"/>
              <a:t>Edlira Luci, L. L. (2023). Crowdfunding – a youth perception approach in Albania. International Journal of Applied Economics, Finance and Accounting, 109-116.</a:t>
            </a:r>
          </a:p>
        </p:txBody>
      </p:sp>
    </p:spTree>
    <p:extLst>
      <p:ext uri="{BB962C8B-B14F-4D97-AF65-F5344CB8AC3E}">
        <p14:creationId xmlns:p14="http://schemas.microsoft.com/office/powerpoint/2010/main" val="37119559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7F05C-108F-2BA6-9DAA-18AD6C1CE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89000"/>
            <a:ext cx="9905999" cy="5080000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0"/>
              </a:spcBef>
            </a:pPr>
            <a:r>
              <a:rPr lang="bs-Latn-BA" dirty="0"/>
              <a:t>Enerflip. (2021). Rapport d’activités 2021. Francuska: Enerflip.</a:t>
            </a:r>
          </a:p>
          <a:p>
            <a:pPr algn="just">
              <a:spcBef>
                <a:spcPts val="0"/>
              </a:spcBef>
            </a:pPr>
            <a:r>
              <a:rPr lang="bs-Latn-BA" dirty="0"/>
              <a:t>Enerflip. (2024). Pridobljeno iz Enerflip: https://enerfip.eu/en/</a:t>
            </a:r>
          </a:p>
          <a:p>
            <a:pPr algn="just">
              <a:spcBef>
                <a:spcPts val="0"/>
              </a:spcBef>
            </a:pPr>
            <a:r>
              <a:rPr lang="en-US" dirty="0"/>
              <a:t>Fabrice </a:t>
            </a:r>
            <a:r>
              <a:rPr lang="en-US" dirty="0" err="1"/>
              <a:t>Hervé</a:t>
            </a:r>
            <a:r>
              <a:rPr lang="en-US" dirty="0"/>
              <a:t>, A. S. (2018). </a:t>
            </a:r>
            <a:r>
              <a:rPr lang="en-US" dirty="0" err="1"/>
              <a:t>Crowfunding</a:t>
            </a:r>
            <a:r>
              <a:rPr lang="en-US" dirty="0"/>
              <a:t> and Innovation. Journal of Economic Surveys, 1514- 1530.</a:t>
            </a:r>
            <a:endParaRPr lang="bs-Latn-BA" dirty="0"/>
          </a:p>
          <a:p>
            <a:pPr algn="just">
              <a:spcBef>
                <a:spcPts val="0"/>
              </a:spcBef>
            </a:pPr>
            <a:r>
              <a:rPr lang="es-ES" dirty="0" err="1"/>
              <a:t>fundable</a:t>
            </a:r>
            <a:r>
              <a:rPr lang="es-ES" dirty="0"/>
              <a:t>. (2024). </a:t>
            </a:r>
            <a:r>
              <a:rPr lang="es-ES" dirty="0" err="1"/>
              <a:t>Pridobljeno</a:t>
            </a:r>
            <a:r>
              <a:rPr lang="es-ES" dirty="0"/>
              <a:t> </a:t>
            </a:r>
            <a:r>
              <a:rPr lang="es-ES" dirty="0" err="1"/>
              <a:t>iz</a:t>
            </a:r>
            <a:r>
              <a:rPr lang="es-ES" dirty="0"/>
              <a:t> </a:t>
            </a:r>
            <a:r>
              <a:rPr lang="es-ES" dirty="0" err="1"/>
              <a:t>fundable</a:t>
            </a:r>
            <a:r>
              <a:rPr lang="es-ES" dirty="0"/>
              <a:t>: https://www.fundable.com/</a:t>
            </a:r>
            <a:endParaRPr lang="bs-Latn-BA" dirty="0"/>
          </a:p>
          <a:p>
            <a:pPr algn="just">
              <a:spcBef>
                <a:spcPts val="0"/>
              </a:spcBef>
            </a:pPr>
            <a:r>
              <a:rPr lang="bs-Latn-BA" dirty="0"/>
              <a:t>gofundme. (2024). Pridobljeno iz gofundme: https://www.gofundme.com/</a:t>
            </a:r>
          </a:p>
          <a:p>
            <a:pPr algn="just">
              <a:spcBef>
                <a:spcPts val="0"/>
              </a:spcBef>
            </a:pPr>
            <a:r>
              <a:rPr lang="en-US" dirty="0"/>
              <a:t>Gordon </a:t>
            </a:r>
            <a:r>
              <a:rPr lang="en-US" dirty="0" err="1"/>
              <a:t>Burtch</a:t>
            </a:r>
            <a:r>
              <a:rPr lang="en-US" dirty="0"/>
              <a:t>, A. G. (2013). An Empirical Examination of the Antecedents and Consequences of Investment Patterns in Crowd-Funded Markets. </a:t>
            </a:r>
            <a:endParaRPr lang="bs-Latn-BA" dirty="0"/>
          </a:p>
          <a:p>
            <a:pPr algn="just">
              <a:spcBef>
                <a:spcPts val="0"/>
              </a:spcBef>
            </a:pPr>
            <a:r>
              <a:rPr lang="bs-Latn-BA" dirty="0"/>
              <a:t>immocratie. (2024). Pridobljeno iz immocratie: https://www.immocratie.com/</a:t>
            </a:r>
          </a:p>
          <a:p>
            <a:pPr algn="just">
              <a:spcBef>
                <a:spcPts val="0"/>
              </a:spcBef>
            </a:pPr>
            <a:r>
              <a:rPr lang="bs-Latn-BA" dirty="0"/>
              <a:t>Indiegogo. (2024). Pridobljeno iz Indiegogo: https://www.indiegogo.com/</a:t>
            </a:r>
          </a:p>
          <a:p>
            <a:pPr algn="just">
              <a:spcBef>
                <a:spcPts val="0"/>
              </a:spcBef>
            </a:pPr>
            <a:r>
              <a:rPr lang="en-US" dirty="0"/>
              <a:t>Italian Crowdfunding platforms: the 2023 statistics published by the </a:t>
            </a:r>
            <a:r>
              <a:rPr lang="en-US" dirty="0" err="1"/>
              <a:t>Crowdinvesting</a:t>
            </a:r>
            <a:r>
              <a:rPr lang="en-US" dirty="0"/>
              <a:t> Observatory. (4. </a:t>
            </a:r>
            <a:r>
              <a:rPr lang="en-US" dirty="0" err="1"/>
              <a:t>Septembar</a:t>
            </a:r>
            <a:r>
              <a:rPr lang="en-US" dirty="0"/>
              <a:t> 2023). </a:t>
            </a:r>
            <a:r>
              <a:rPr lang="en-US" dirty="0" err="1"/>
              <a:t>Pridobljeno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Scaleupitaly</a:t>
            </a:r>
            <a:r>
              <a:rPr lang="en-US" dirty="0"/>
              <a:t>: https://scaleupitaly.com/italian-crowdfunding-platforms-2023- statistics/#:~:text=According%20to%20the%20latest%20report,decrease%20compared% 20to%20the%20past</a:t>
            </a:r>
            <a:endParaRPr lang="bs-Latn-BA" dirty="0"/>
          </a:p>
          <a:p>
            <a:pPr algn="just">
              <a:spcBef>
                <a:spcPts val="0"/>
              </a:spcBef>
            </a:pPr>
            <a:r>
              <a:rPr lang="bs-Latn-BA" dirty="0"/>
              <a:t>Ivan Milenković, S. S. (2020). PRIMENA CROWDFUNDING-A KAO ALTERNATIVNOG IZVORA FINANSIRANJA PROJEKATA U ZEMLJAMA EU - PRETPOSTAVKE NJEGOVOG RAZVOJA U BOSNI I HERCEGOVINI I HRVATSKOJ. Novi Ekonomist, 54-60</a:t>
            </a:r>
          </a:p>
          <a:p>
            <a:pPr algn="just">
              <a:spcBef>
                <a:spcPts val="0"/>
              </a:spcBef>
            </a:pPr>
            <a:r>
              <a:rPr lang="en-US" dirty="0"/>
              <a:t>Ivana </a:t>
            </a:r>
            <a:r>
              <a:rPr lang="en-US" dirty="0" err="1"/>
              <a:t>Bestvina</a:t>
            </a:r>
            <a:r>
              <a:rPr lang="en-US" dirty="0"/>
              <a:t> </a:t>
            </a:r>
            <a:r>
              <a:rPr lang="en-US" dirty="0" err="1"/>
              <a:t>Bukvic</a:t>
            </a:r>
            <a:r>
              <a:rPr lang="en-US" dirty="0"/>
              <a:t>, I. B. (2017). FINANCIAL AND MARKETING PERSPECTIVES OF A CROWDFUNDING. International Scientific Conference on Economic and Social Development (str. 353-363). Zagreb: </a:t>
            </a:r>
            <a:r>
              <a:rPr lang="en-US" dirty="0" err="1"/>
              <a:t>Varazdin</a:t>
            </a:r>
            <a:r>
              <a:rPr lang="en-US" dirty="0"/>
              <a:t> Development and Entrepreneurship Agency, Faculty of Management University of Warsaw, University North. </a:t>
            </a:r>
            <a:endParaRPr lang="bs-Latn-BA" dirty="0"/>
          </a:p>
          <a:p>
            <a:pPr algn="just">
              <a:spcBef>
                <a:spcPts val="0"/>
              </a:spcBef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36805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81CB-168E-70BA-E06A-D2F6CD01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753984"/>
            <a:ext cx="9905998" cy="829282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AKCIJE I OBVEZNICE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8FE30-D6C1-7F4D-C066-5271EFB28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87614"/>
            <a:ext cx="9905999" cy="4343401"/>
          </a:xfrm>
        </p:spPr>
        <p:txBody>
          <a:bodyPr/>
          <a:lstStyle/>
          <a:p>
            <a:pPr algn="just"/>
            <a:r>
              <a:rPr lang="bs-Latn-BA" dirty="0"/>
              <a:t>Na tržištu hartija od vrednosti, preduzeće može, sa ciljem prikupljanja početnog i dodatnog kapitala, da emituje akcije i obveznice. </a:t>
            </a:r>
          </a:p>
          <a:p>
            <a:pPr algn="just"/>
            <a:r>
              <a:rPr lang="bs-Latn-BA" dirty="0"/>
              <a:t>Pri emitovanju akcija, preduzeće prikuplja novac koji mu je potreban za poslovanje, a kupci tih akcija postaju vlasnici dela tog Preduzeća.</a:t>
            </a:r>
          </a:p>
          <a:p>
            <a:pPr algn="just"/>
            <a:r>
              <a:rPr lang="bs-Latn-BA" dirty="0"/>
              <a:t>Preduzeće pri emitovanju i prodaji obveznica prikuplja novac, ali se i obavezuje da će kupcima obveznica vratiti novac kroz određeno vreme uz plaćanje kamate.</a:t>
            </a:r>
          </a:p>
        </p:txBody>
      </p:sp>
    </p:spTree>
    <p:extLst>
      <p:ext uri="{BB962C8B-B14F-4D97-AF65-F5344CB8AC3E}">
        <p14:creationId xmlns:p14="http://schemas.microsoft.com/office/powerpoint/2010/main" val="14609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4EAED-17B5-FBEE-3053-61EB47717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90880"/>
            <a:ext cx="9905999" cy="547624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sv-SE" dirty="0"/>
              <a:t>kickstarter. (2024). Pridobljeno iz kickstarter:</a:t>
            </a:r>
            <a:r>
              <a:rPr lang="bs-Latn-BA" dirty="0"/>
              <a:t> </a:t>
            </a:r>
            <a:r>
              <a:rPr lang="sv-SE" dirty="0"/>
              <a:t>https://www.kickstarter.com/?ref=nav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fr-FR" dirty="0"/>
              <a:t>L’Autorité de contrôle prudentiel et de résolution et l’Autorité des marchés financiers précisent le cadre réglementaire du financement participatif. (30. </a:t>
            </a:r>
            <a:r>
              <a:rPr lang="fr-FR" dirty="0" err="1"/>
              <a:t>Septembar</a:t>
            </a:r>
            <a:r>
              <a:rPr lang="fr-FR" dirty="0"/>
              <a:t> 2014). </a:t>
            </a:r>
            <a:r>
              <a:rPr lang="fr-FR" dirty="0" err="1"/>
              <a:t>Pariz</a:t>
            </a:r>
            <a:r>
              <a:rPr lang="fr-FR" dirty="0"/>
              <a:t>, </a:t>
            </a:r>
            <a:r>
              <a:rPr lang="fr-FR" dirty="0" err="1"/>
              <a:t>Fransucka</a:t>
            </a:r>
            <a:r>
              <a:rPr lang="fr-FR" dirty="0"/>
              <a:t>: </a:t>
            </a:r>
            <a:r>
              <a:rPr lang="fr-FR" dirty="0" err="1"/>
              <a:t>Francuska</a:t>
            </a:r>
            <a:r>
              <a:rPr lang="fr-FR" dirty="0"/>
              <a:t> </a:t>
            </a:r>
            <a:r>
              <a:rPr lang="fr-FR" dirty="0" err="1"/>
              <a:t>banka</a:t>
            </a:r>
            <a:r>
              <a:rPr lang="fr-FR" dirty="0"/>
              <a:t>.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en-US" dirty="0"/>
              <a:t>Luca Sabia, R. B. (2021). Crowdfunding and entrepreneurship in the Western Balkans. Entrepreneurial Finance, Innovation and Development, 50-68. 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es-ES" dirty="0"/>
              <a:t>Lyon, J. (2024). </a:t>
            </a:r>
            <a:r>
              <a:rPr lang="es-ES" dirty="0" err="1"/>
              <a:t>Gofundme</a:t>
            </a:r>
            <a:r>
              <a:rPr lang="es-ES" dirty="0"/>
              <a:t>. </a:t>
            </a:r>
            <a:r>
              <a:rPr lang="es-ES" dirty="0" err="1"/>
              <a:t>Pridobljeno</a:t>
            </a:r>
            <a:r>
              <a:rPr lang="es-ES" dirty="0"/>
              <a:t> </a:t>
            </a:r>
            <a:r>
              <a:rPr lang="es-ES" dirty="0" err="1"/>
              <a:t>iz</a:t>
            </a:r>
            <a:r>
              <a:rPr lang="es-ES" dirty="0"/>
              <a:t> 6Sense: https://6sense.com/tech/crowdfunding/gofundme-market-share 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bs-Latn-BA" dirty="0"/>
              <a:t>Martin, C. (24. Februar 2023). Solar EV start-up Sono ends Sion car development. Pridobljeno iz Autocar: https://www.autocar.co.uk/car-news/business-electric-vehicles/solar-ev-startsono-ends-sion-car-develop</a:t>
            </a:r>
          </a:p>
          <a:p>
            <a:pPr>
              <a:spcBef>
                <a:spcPts val="0"/>
              </a:spcBef>
            </a:pPr>
            <a:r>
              <a:rPr lang="en-US" dirty="0"/>
              <a:t>Massimiliano Barbi, M. B. (2017). CROWDFUNDING PRACTICES IN AND OUTSIDE THE US. Research in International Business and Finance, 208-223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bs-Latn-BA" dirty="0"/>
              <a:t>Mitić, B. (2014). Globalni aspekti finansiranja neprofitnog sektora. Anali Poslovne Ekonomije, 69-79.</a:t>
            </a:r>
          </a:p>
          <a:p>
            <a:pPr>
              <a:spcBef>
                <a:spcPts val="0"/>
              </a:spcBef>
            </a:pPr>
            <a:r>
              <a:rPr lang="en-US" dirty="0" err="1"/>
              <a:t>Mollick</a:t>
            </a:r>
            <a:r>
              <a:rPr lang="en-US" dirty="0"/>
              <a:t>, E. (2014). The dynamics of crowdfunding: An exploratory study. Journal of Business Venturing, 1-16.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en-US" dirty="0"/>
              <a:t>Motors, S. (2024). Sono Motors. </a:t>
            </a:r>
            <a:r>
              <a:rPr lang="en-US" dirty="0" err="1"/>
              <a:t>Pridobljeno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Sono Motors: https://sonomotors.com/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fr-FR" dirty="0"/>
              <a:t>Ordonnance n° 2014-559 du 30 mai 2014 relative au financement participatif. (1. </a:t>
            </a:r>
            <a:r>
              <a:rPr lang="fr-FR" dirty="0" err="1"/>
              <a:t>Oktobar</a:t>
            </a:r>
            <a:r>
              <a:rPr lang="fr-FR" dirty="0"/>
              <a:t> 2014). </a:t>
            </a:r>
            <a:r>
              <a:rPr lang="fr-FR" dirty="0" err="1"/>
              <a:t>Francuska</a:t>
            </a:r>
            <a:r>
              <a:rPr lang="fr-FR" dirty="0"/>
              <a:t>: </a:t>
            </a:r>
            <a:r>
              <a:rPr lang="fr-FR" dirty="0" err="1"/>
              <a:t>Francuska</a:t>
            </a:r>
            <a:r>
              <a:rPr lang="fr-FR" dirty="0"/>
              <a:t> </a:t>
            </a:r>
            <a:r>
              <a:rPr lang="fr-FR" dirty="0" err="1"/>
              <a:t>Vlada</a:t>
            </a:r>
            <a:r>
              <a:rPr lang="fr-FR" dirty="0"/>
              <a:t>.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en-US" dirty="0"/>
              <a:t>Reffell, C. (10. April 2023). The All Time Top 10 Reward Crowdfunding Projects Raised Over $10 Million Each. </a:t>
            </a:r>
            <a:r>
              <a:rPr lang="en-US" dirty="0" err="1"/>
              <a:t>Pridobljeno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Bold Awards: https://bold-awards.com/top-10-rewardcrowdfunding-projects/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en-US" dirty="0"/>
              <a:t>Ricarda B. </a:t>
            </a:r>
            <a:r>
              <a:rPr lang="en-US" dirty="0" err="1"/>
              <a:t>Bouncken</a:t>
            </a:r>
            <a:r>
              <a:rPr lang="en-US" dirty="0"/>
              <a:t>, M. K. (2015). Crowdfunding: The Current State Of Research. International Business &amp; Economics Research Journal (IBER), 407-416. </a:t>
            </a:r>
            <a:endParaRPr lang="bs-Latn-BA" dirty="0"/>
          </a:p>
          <a:p>
            <a:pPr>
              <a:spcBef>
                <a:spcPts val="0"/>
              </a:spcBef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0896167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98C66-A44B-94E1-DD4A-09DF530EB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39140"/>
            <a:ext cx="9905999" cy="537972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Reffell, C. (10. April 2023). The All Time Top 10 Reward Crowdfunding Projects Raised Over $10 Million Each. </a:t>
            </a:r>
            <a:r>
              <a:rPr lang="en-US" dirty="0" err="1"/>
              <a:t>Pridobljeno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Bold Awards: https://bold-awards.com/top-10-rewardcrowdfunding-projects/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en-US" dirty="0"/>
              <a:t>Ricarda B. </a:t>
            </a:r>
            <a:r>
              <a:rPr lang="en-US" dirty="0" err="1"/>
              <a:t>Bouncken</a:t>
            </a:r>
            <a:r>
              <a:rPr lang="en-US" dirty="0"/>
              <a:t>, M. K. (2015). Crowdfunding: The Current State Of Research. International Business &amp; Economics Research Journal (IBER), 407-416. 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en-US" dirty="0" err="1"/>
              <a:t>Sachgau</a:t>
            </a:r>
            <a:r>
              <a:rPr lang="en-US" dirty="0"/>
              <a:t>, O. (19. </a:t>
            </a:r>
            <a:r>
              <a:rPr lang="en-US" dirty="0" err="1"/>
              <a:t>Januar</a:t>
            </a:r>
            <a:r>
              <a:rPr lang="en-US" dirty="0"/>
              <a:t> 2020). German Solar Car Startup Sono to Stay in Business After Crowdfunding Success. </a:t>
            </a:r>
            <a:r>
              <a:rPr lang="en-US" dirty="0" err="1"/>
              <a:t>Pridobljeno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Bloomberg: https://www.bloomberg.com/news/articles/2020-01-19/german-solar-car-startup-sonosays-it-s-met-crowdfunding-goal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bs-Latn-BA" dirty="0"/>
              <a:t>Scaleupitaly. (2024). Scaleupitaly. Pridobljeno iz Scaleupitaly: https://scaleupitaly.com/</a:t>
            </a:r>
          </a:p>
          <a:p>
            <a:pPr>
              <a:spcBef>
                <a:spcPts val="0"/>
              </a:spcBef>
            </a:pPr>
            <a:r>
              <a:rPr lang="en-US" dirty="0"/>
              <a:t>Smith, C. (6. </a:t>
            </a:r>
            <a:r>
              <a:rPr lang="en-US" dirty="0" err="1"/>
              <a:t>Januar</a:t>
            </a:r>
            <a:r>
              <a:rPr lang="en-US" dirty="0"/>
              <a:t> 2024). Indiegogo Statistics and User Count for 2024. </a:t>
            </a:r>
            <a:r>
              <a:rPr lang="en-US" dirty="0" err="1"/>
              <a:t>Pridobljeno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DMR: https://expandedramblings.com/index.php/indiegogo-facts-statistics/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nn-NO" dirty="0"/>
              <a:t>Startap Portal. (2024). Pridobljeno iz Startap Portal: https://startap.gov.rs/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it-IT" dirty="0"/>
              <a:t>Statista. (2024). Pridobljeno iz Statista: https://www.statista.com/ 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en-US" dirty="0"/>
              <a:t>Strands, J. (18. </a:t>
            </a:r>
            <a:r>
              <a:rPr lang="en-US" dirty="0" err="1"/>
              <a:t>Februar</a:t>
            </a:r>
            <a:r>
              <a:rPr lang="en-US" dirty="0"/>
              <a:t> 2023). 15 Most Funded Kickstarter Projects: Lessons to Learn. </a:t>
            </a:r>
            <a:r>
              <a:rPr lang="en-US" dirty="0" err="1"/>
              <a:t>Pridobljeno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The Crowdfunding Formula: https://blog.thecrowdfundingformula.com/most-funded-kickstarter/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en-US" dirty="0"/>
              <a:t>Tanja </a:t>
            </a:r>
            <a:r>
              <a:rPr lang="en-US" dirty="0" err="1"/>
              <a:t>Aschenbeck-Florange</a:t>
            </a:r>
            <a:r>
              <a:rPr lang="en-US" dirty="0"/>
              <a:t>, D. B. (2013). Regulation of Crowdfunding in Germany, the UK, Spain and Italy and the Impact of the European Single Market. European Crowdfunding Network AISBL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en-US" dirty="0"/>
              <a:t>The Crowdfunding Formula. (2024). </a:t>
            </a:r>
            <a:r>
              <a:rPr lang="en-US" dirty="0" err="1"/>
              <a:t>Pridobljeno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The Crowdfunding Formula: https://www.thecrowdfundingformula.com/</a:t>
            </a:r>
            <a:endParaRPr lang="bs-Latn-BA" dirty="0"/>
          </a:p>
          <a:p>
            <a:pPr>
              <a:spcBef>
                <a:spcPts val="0"/>
              </a:spcBef>
            </a:pPr>
            <a:r>
              <a:rPr lang="en-US" dirty="0"/>
              <a:t>The History of Crowdfunding. (2024). </a:t>
            </a:r>
            <a:r>
              <a:rPr lang="en-US" dirty="0" err="1"/>
              <a:t>Pridobljeno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Fundable: https://www.fundable.com/crowdfunding101/history-of-crowdfunding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1630613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F73B6B-FB99-E417-69A3-C79500A37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264" y="2235200"/>
            <a:ext cx="8791575" cy="23876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bs-Latn-BA" sz="6600" dirty="0"/>
              <a:t>Hvala na pažnji</a:t>
            </a:r>
            <a:br>
              <a:rPr lang="bs-Latn-BA" sz="6600" dirty="0"/>
            </a:br>
            <a:r>
              <a:rPr lang="bs-Latn-BA" sz="6600" dirty="0"/>
              <a:t>____________________</a:t>
            </a:r>
            <a:br>
              <a:rPr lang="bs-Latn-BA" sz="6600" dirty="0"/>
            </a:br>
            <a:br>
              <a:rPr lang="bs-Latn-BA" sz="6600" dirty="0"/>
            </a:br>
            <a:r>
              <a:rPr lang="bs-Latn-BA" sz="6600" dirty="0"/>
              <a:t>pitanja?</a:t>
            </a:r>
          </a:p>
        </p:txBody>
      </p:sp>
    </p:spTree>
    <p:extLst>
      <p:ext uri="{BB962C8B-B14F-4D97-AF65-F5344CB8AC3E}">
        <p14:creationId xmlns:p14="http://schemas.microsoft.com/office/powerpoint/2010/main" val="67297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F72B-A738-9004-424E-3DA78601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956282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CROWDFUNDING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66CFC-1E5E-3882-C9B1-B3248AB22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574802"/>
            <a:ext cx="9905999" cy="4216400"/>
          </a:xfrm>
        </p:spPr>
        <p:txBody>
          <a:bodyPr/>
          <a:lstStyle/>
          <a:p>
            <a:pPr algn="just"/>
            <a:r>
              <a:rPr lang="bs-Latn-BA" dirty="0"/>
              <a:t>Crowdfunding kako ga znamo danas, je relativno nov način finansiranja koji se javio kao proizvod brzog razvoja informacionih tehnologija. </a:t>
            </a:r>
          </a:p>
          <a:p>
            <a:pPr algn="just"/>
            <a:r>
              <a:rPr lang="bs-Latn-BA" dirty="0"/>
              <a:t>Postoji više različitih definicija ovog pojma, ali skoro sve dele određene zajedničke karakteristike.</a:t>
            </a:r>
          </a:p>
          <a:p>
            <a:pPr algn="just"/>
            <a:r>
              <a:rPr lang="bs-Latn-BA" dirty="0"/>
              <a:t>Crowdfunding je alternativan izvor finansiranja, kojim se većinom start-up ili manja preduzeća obraćaju široj javnosti, najčešće putem specializovanih internet stranica (GoFundMe, Kickstarter, Indiegogo itd.), sa ciljem prikupljanja novčanih sredstava za svoj poslovni poduhvat.</a:t>
            </a:r>
          </a:p>
        </p:txBody>
      </p:sp>
    </p:spTree>
    <p:extLst>
      <p:ext uri="{BB962C8B-B14F-4D97-AF65-F5344CB8AC3E}">
        <p14:creationId xmlns:p14="http://schemas.microsoft.com/office/powerpoint/2010/main" val="494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ED11F-6E77-8D2A-3D16-7864E082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7749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Modeli crowdfunding-a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A1E0-773B-5CBE-B1AB-05590F4AC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35667"/>
            <a:ext cx="9905999" cy="4334934"/>
          </a:xfrm>
        </p:spPr>
        <p:txBody>
          <a:bodyPr/>
          <a:lstStyle/>
          <a:p>
            <a:pPr algn="just"/>
            <a:r>
              <a:rPr lang="bs-Latn-BA" dirty="0"/>
              <a:t>Kao i pojam, modeli, odnosno kategorije podele Crowdfundinga zavise od primena, istraživača, državne regulative, kao i drugih faktora.</a:t>
            </a:r>
          </a:p>
          <a:p>
            <a:pPr algn="just"/>
            <a:r>
              <a:rPr lang="bs-Latn-BA" dirty="0"/>
              <a:t>Prema Bishnu; Kenji i Takaaki, Crowdfunding se može podeliti na 2 grupe: </a:t>
            </a:r>
          </a:p>
          <a:p>
            <a:pPr marL="457200" indent="-457200" algn="just">
              <a:buSzPct val="100000"/>
              <a:buFont typeface="+mj-lt"/>
              <a:buAutoNum type="arabicPeriod"/>
            </a:pPr>
            <a:r>
              <a:rPr lang="bs-Latn-BA" dirty="0"/>
              <a:t> Crowdfunding zasnovan na prikupljanju sredstava u zajednici, putem donacija i nagrada </a:t>
            </a:r>
          </a:p>
          <a:p>
            <a:pPr marL="457200" indent="-457200" algn="just">
              <a:buSzPct val="100000"/>
              <a:buFont typeface="+mj-lt"/>
              <a:buAutoNum type="arabicPeriod"/>
            </a:pPr>
            <a:r>
              <a:rPr lang="bs-Latn-BA" dirty="0"/>
              <a:t>Crowdfunding zasnovan na finansijskom povratu.</a:t>
            </a:r>
          </a:p>
        </p:txBody>
      </p:sp>
    </p:spTree>
    <p:extLst>
      <p:ext uri="{BB962C8B-B14F-4D97-AF65-F5344CB8AC3E}">
        <p14:creationId xmlns:p14="http://schemas.microsoft.com/office/powerpoint/2010/main" val="334045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7CB56-3F5F-7C3D-3B11-E1DA462C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80082"/>
          </a:xfrm>
        </p:spPr>
        <p:txBody>
          <a:bodyPr/>
          <a:lstStyle/>
          <a:p>
            <a:pPr algn="ctr"/>
            <a:r>
              <a:rPr lang="bs-Latn-BA" dirty="0"/>
              <a:t> </a:t>
            </a:r>
            <a:r>
              <a:rPr lang="bs-Latn-BA" sz="4800" dirty="0"/>
              <a:t>MODELI CROWDFUNDING-A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30C0A-4D89-6002-AE04-B25B7F028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84866"/>
            <a:ext cx="9905999" cy="4292601"/>
          </a:xfrm>
        </p:spPr>
        <p:txBody>
          <a:bodyPr/>
          <a:lstStyle/>
          <a:p>
            <a:pPr algn="just"/>
            <a:r>
              <a:rPr lang="bs-Latn-BA" dirty="0"/>
              <a:t>Prema dokumentu Evropske komisije iz 2018. godine, Crowdfunding se može podeliti na 4 modela: </a:t>
            </a:r>
          </a:p>
          <a:p>
            <a:pPr marL="457200" indent="-457200" algn="just">
              <a:buSzPct val="100000"/>
              <a:buFont typeface="+mj-lt"/>
              <a:buAutoNum type="arabicPeriod"/>
            </a:pPr>
            <a:r>
              <a:rPr lang="bs-Latn-BA" dirty="0"/>
              <a:t>Crowdunding model zasnovan na donacijama (Donation-based) </a:t>
            </a:r>
          </a:p>
          <a:p>
            <a:pPr marL="457200" indent="-457200" algn="just">
              <a:buSzPct val="100000"/>
              <a:buFont typeface="+mj-lt"/>
              <a:buAutoNum type="arabicPeriod"/>
            </a:pPr>
            <a:r>
              <a:rPr lang="bs-Latn-BA" dirty="0"/>
              <a:t>Crowdfunding model zasnovan na incesticijama (Investment-based)</a:t>
            </a:r>
          </a:p>
          <a:p>
            <a:pPr marL="457200" indent="-457200" algn="just">
              <a:buSzPct val="100000"/>
              <a:buFont typeface="+mj-lt"/>
              <a:buAutoNum type="arabicPeriod"/>
            </a:pPr>
            <a:r>
              <a:rPr lang="bs-Latn-BA" dirty="0"/>
              <a:t>Crowdfunding model zasnovan na pozajmicama (Lending-based) </a:t>
            </a:r>
          </a:p>
          <a:p>
            <a:pPr marL="457200" indent="-457200" algn="just">
              <a:buSzPct val="100000"/>
              <a:buFont typeface="+mj-lt"/>
              <a:buAutoNum type="arabicPeriod"/>
            </a:pPr>
            <a:r>
              <a:rPr lang="bs-Latn-BA" dirty="0"/>
              <a:t>Crowdfunding model zasnovan na nagradama (Reward-based) </a:t>
            </a:r>
          </a:p>
        </p:txBody>
      </p:sp>
    </p:spTree>
    <p:extLst>
      <p:ext uri="{BB962C8B-B14F-4D97-AF65-F5344CB8AC3E}">
        <p14:creationId xmlns:p14="http://schemas.microsoft.com/office/powerpoint/2010/main" val="333450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D83B-A18A-8859-3A28-1C9720A2E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0815"/>
          </a:xfrm>
        </p:spPr>
        <p:txBody>
          <a:bodyPr>
            <a:normAutofit/>
          </a:bodyPr>
          <a:lstStyle/>
          <a:p>
            <a:pPr algn="ctr"/>
            <a:r>
              <a:rPr lang="bs-Latn-BA" sz="4800" dirty="0"/>
              <a:t>ISTORIJA CROWDFUNDING-A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04362-4101-79AD-7D66-245BDCC8E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39333"/>
            <a:ext cx="9905999" cy="4351868"/>
          </a:xfrm>
        </p:spPr>
        <p:txBody>
          <a:bodyPr>
            <a:normAutofit lnSpcReduction="10000"/>
          </a:bodyPr>
          <a:lstStyle/>
          <a:p>
            <a:pPr algn="just"/>
            <a:r>
              <a:rPr lang="bs-Latn-BA" dirty="0"/>
              <a:t>Ideja Crowdfunding-a postoji već od 18 veka, ali Crowdfunding kao tip finansiranja koji nam je poznat danas je nastao tek krajem prošlog i početkom ovog veka. </a:t>
            </a:r>
          </a:p>
          <a:p>
            <a:pPr algn="just"/>
            <a:r>
              <a:rPr lang="bs-Latn-BA" dirty="0"/>
              <a:t>Prvi primer modernog Crowdfunding-a jeste bend „Marillion“ iz Velike Britanije, koji je u 1997. godini putem ovog načina finansiranja prikupio sredstva za svoju turneju.</a:t>
            </a:r>
          </a:p>
          <a:p>
            <a:pPr algn="just"/>
            <a:r>
              <a:rPr lang="bs-Latn-BA" dirty="0"/>
              <a:t>Prvi veći primer Crowdfunding platforme je bila internet stranica poznata pod imenom "ArtistShare" koja je sa radom započela tokom 2000. godine, a preko koje su muzičke ličnosti mogle tražiti donacije od svojih pratilaca. Prvi uspešan projekat na ovoj internet stranici je bio album “Concert in a Garden.” </a:t>
            </a:r>
          </a:p>
        </p:txBody>
      </p:sp>
    </p:spTree>
    <p:extLst>
      <p:ext uri="{BB962C8B-B14F-4D97-AF65-F5344CB8AC3E}">
        <p14:creationId xmlns:p14="http://schemas.microsoft.com/office/powerpoint/2010/main" val="151012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300</TotalTime>
  <Words>3875</Words>
  <Application>Microsoft Office PowerPoint</Application>
  <PresentationFormat>Widescreen</PresentationFormat>
  <Paragraphs>240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Times New Roman</vt:lpstr>
      <vt:lpstr>Tw Cen MT</vt:lpstr>
      <vt:lpstr>Wingdings</vt:lpstr>
      <vt:lpstr>Circuit</vt:lpstr>
      <vt:lpstr>Crowdfunding: Pojam, Primena i Primeri</vt:lpstr>
      <vt:lpstr>Kako se preduzeće finansira i šta je crowdfunding</vt:lpstr>
      <vt:lpstr>SAMOFINANSIRANJE</vt:lpstr>
      <vt:lpstr>Krediti od banaka</vt:lpstr>
      <vt:lpstr>AKCIJE I OBVEZNICE</vt:lpstr>
      <vt:lpstr>CROWDFUNDING</vt:lpstr>
      <vt:lpstr>Modeli crowdfunding-a</vt:lpstr>
      <vt:lpstr> MODELI CROWDFUNDING-A</vt:lpstr>
      <vt:lpstr>ISTORIJA CROWDFUNDING-A</vt:lpstr>
      <vt:lpstr>ISTORIJA CROWDFUNDING-A</vt:lpstr>
      <vt:lpstr>PRIMERI I REZULTATI U ZEMLJAMA I SVETU </vt:lpstr>
      <vt:lpstr>Crowdfunding na balkanu</vt:lpstr>
      <vt:lpstr>BOSNA I HERCEGOVINA</vt:lpstr>
      <vt:lpstr>Promocija crowdfunding-a u bih</vt:lpstr>
      <vt:lpstr>Primeri uspešne primene crowdfundinga u bih</vt:lpstr>
      <vt:lpstr>Srbija</vt:lpstr>
      <vt:lpstr>Platforme za crowdfunding u srbiji</vt:lpstr>
      <vt:lpstr>PRIMERI NAJUSPEŠNIJIH PROJEKATA u srbiji (u 2019)</vt:lpstr>
      <vt:lpstr>hrvatska</vt:lpstr>
      <vt:lpstr>primerI uspešnog Crowdunding-a u Hrvatskoj</vt:lpstr>
      <vt:lpstr>Crna gora</vt:lpstr>
      <vt:lpstr>albanija</vt:lpstr>
      <vt:lpstr>Crowdfunding u evropskoj uniji</vt:lpstr>
      <vt:lpstr> Opšti pravni akti kojima se ovaj tip finansiranja reguliše u EU</vt:lpstr>
      <vt:lpstr>Najveće države u eu po ukupnoj količini crowdfunding transakcija</vt:lpstr>
      <vt:lpstr>Crowdfunding u nemačkoj</vt:lpstr>
      <vt:lpstr>Ukupna količina Crowdfunding transakcija u Nemačkoj </vt:lpstr>
      <vt:lpstr>Prosečan iznos prikupljenih sredstava po projektu u Nemačkoj </vt:lpstr>
      <vt:lpstr>Primeri većih crowdfunding projekata u nemačkoj</vt:lpstr>
      <vt:lpstr>francuska</vt:lpstr>
      <vt:lpstr>Najveće crowdfunding platforme koje posluju isključivo u francuskoj</vt:lpstr>
      <vt:lpstr>italija</vt:lpstr>
      <vt:lpstr>Ukupna količina Crowdfunding transakcija u Italiji</vt:lpstr>
      <vt:lpstr>Crowdfunding u sjedinjenim američkim državama</vt:lpstr>
      <vt:lpstr>Ukupna količina Crowdfunding transakcija u SAD-u (u milijardama dolara)</vt:lpstr>
      <vt:lpstr>Rast ukupnih Crowdfunding transakcija u SAD-u (u procentima)</vt:lpstr>
      <vt:lpstr>Prosečan iznos prikupljenih sredstava po projektu u SAD-u (u hiljadama dolara)</vt:lpstr>
      <vt:lpstr>Primeri uspešnih projekata u SAD-u koji su sredstva prikupili Crowdfunding-om</vt:lpstr>
      <vt:lpstr>Najveće platforme za crowdfunding</vt:lpstr>
      <vt:lpstr>indiegogo</vt:lpstr>
      <vt:lpstr>10 najuspešnijih projekata na indiegogo.com</vt:lpstr>
      <vt:lpstr>kickstarter</vt:lpstr>
      <vt:lpstr>Najuspešnije kategorije projekatana kickstarter.com</vt:lpstr>
      <vt:lpstr>10 najuspešnijih projekata na kickstarter.com</vt:lpstr>
      <vt:lpstr>GoFundME</vt:lpstr>
      <vt:lpstr>10 Najvećih projekata na gofundme.com</vt:lpstr>
      <vt:lpstr>zaključak</vt:lpstr>
      <vt:lpstr>literatura</vt:lpstr>
      <vt:lpstr>PowerPoint Presentation</vt:lpstr>
      <vt:lpstr>PowerPoint Presentation</vt:lpstr>
      <vt:lpstr>PowerPoint Presentation</vt:lpstr>
      <vt:lpstr>Hvala na pažnji ____________________  pitanja?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Crowdfunding: Pojam, Primena i Primeri</dc:title>
  <dc:creator>Djuro Pavlovic</dc:creator>
  <cp:lastModifiedBy>Djuro Pavlovic</cp:lastModifiedBy>
  <cp:revision>4</cp:revision>
  <dcterms:created xsi:type="dcterms:W3CDTF">2024-04-10T12:21:06Z</dcterms:created>
  <dcterms:modified xsi:type="dcterms:W3CDTF">2024-04-13T17:39:26Z</dcterms:modified>
</cp:coreProperties>
</file>